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88" r:id="rId2"/>
  </p:sldMasterIdLst>
  <p:notesMasterIdLst>
    <p:notesMasterId r:id="rId22"/>
  </p:notesMasterIdLst>
  <p:handoutMasterIdLst>
    <p:handoutMasterId r:id="rId23"/>
  </p:handoutMasterIdLst>
  <p:sldIdLst>
    <p:sldId id="265" r:id="rId3"/>
    <p:sldId id="283" r:id="rId4"/>
    <p:sldId id="303" r:id="rId5"/>
    <p:sldId id="284" r:id="rId6"/>
    <p:sldId id="285" r:id="rId7"/>
    <p:sldId id="308" r:id="rId8"/>
    <p:sldId id="305" r:id="rId9"/>
    <p:sldId id="315" r:id="rId10"/>
    <p:sldId id="288" r:id="rId11"/>
    <p:sldId id="290" r:id="rId12"/>
    <p:sldId id="321" r:id="rId13"/>
    <p:sldId id="291" r:id="rId14"/>
    <p:sldId id="292" r:id="rId15"/>
    <p:sldId id="307" r:id="rId16"/>
    <p:sldId id="318" r:id="rId17"/>
    <p:sldId id="320" r:id="rId18"/>
    <p:sldId id="304" r:id="rId19"/>
    <p:sldId id="312" r:id="rId20"/>
    <p:sldId id="319" r:id="rId21"/>
  </p:sldIdLst>
  <p:sldSz cx="12188825"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Раздел по умолчанию" id="{2912EAC1-7E8C-401B-A66B-3B4E486022B7}">
          <p14:sldIdLst>
            <p14:sldId id="265"/>
            <p14:sldId id="283"/>
            <p14:sldId id="303"/>
            <p14:sldId id="284"/>
            <p14:sldId id="285"/>
            <p14:sldId id="308"/>
            <p14:sldId id="305"/>
            <p14:sldId id="315"/>
            <p14:sldId id="288"/>
            <p14:sldId id="290"/>
            <p14:sldId id="321"/>
            <p14:sldId id="291"/>
            <p14:sldId id="292"/>
            <p14:sldId id="307"/>
            <p14:sldId id="318"/>
            <p14:sldId id="320"/>
            <p14:sldId id="304"/>
            <p14:sldId id="312"/>
            <p14:sldId id="319"/>
          </p14:sldIdLst>
        </p14:section>
        <p14:section name="Раздел без заголовка" id="{EFDDF50C-AD5A-4B1F-98F3-724910AB5C93}">
          <p14:sldIdLst/>
        </p14:section>
      </p14:sectionLst>
    </p:ext>
    <p:ext uri="{EFAFB233-063F-42B5-8137-9DF3F51BA10A}">
      <p15:sldGuideLst xmlns:p15="http://schemas.microsoft.com/office/powerpoint/2012/main" xmlns="">
        <p15:guide id="1" orient="horz" pos="2160">
          <p15:clr>
            <a:srgbClr val="A4A3A4"/>
          </p15:clr>
        </p15:guide>
        <p15:guide id="2" orient="horz" pos="3936">
          <p15:clr>
            <a:srgbClr val="A4A3A4"/>
          </p15:clr>
        </p15:guide>
        <p15:guide id="3" orient="horz" pos="1152">
          <p15:clr>
            <a:srgbClr val="A4A3A4"/>
          </p15:clr>
        </p15:guide>
        <p15:guide id="4" orient="horz" pos="2544">
          <p15:clr>
            <a:srgbClr val="A4A3A4"/>
          </p15:clr>
        </p15:guide>
        <p15:guide id="5" orient="horz" pos="1008">
          <p15:clr>
            <a:srgbClr val="A4A3A4"/>
          </p15:clr>
        </p15:guide>
        <p15:guide id="6" orient="horz" pos="384">
          <p15:clr>
            <a:srgbClr val="A4A3A4"/>
          </p15:clr>
        </p15:guide>
        <p15:guide id="7" orient="horz" pos="3312">
          <p15:clr>
            <a:srgbClr val="A4A3A4"/>
          </p15:clr>
        </p15:guide>
        <p15:guide id="8" pos="3839">
          <p15:clr>
            <a:srgbClr val="A4A3A4"/>
          </p15:clr>
        </p15:guide>
        <p15:guide id="9" pos="959">
          <p15:clr>
            <a:srgbClr val="A4A3A4"/>
          </p15:clr>
        </p15:guide>
        <p15:guide id="10" pos="6719">
          <p15:clr>
            <a:srgbClr val="A4A3A4"/>
          </p15:clr>
        </p15:guide>
        <p15:guide id="11" pos="527">
          <p15:clr>
            <a:srgbClr val="A4A3A4"/>
          </p15:clr>
        </p15:guide>
        <p15:guide id="12" pos="7151">
          <p15:clr>
            <a:srgbClr val="A4A3A4"/>
          </p15:clr>
        </p15:guide>
        <p15:guide id="13" pos="4127">
          <p15:clr>
            <a:srgbClr val="A4A3A4"/>
          </p15:clr>
        </p15:guide>
        <p15:guide id="14" pos="4415">
          <p15:clr>
            <a:srgbClr val="A4A3A4"/>
          </p15:clr>
        </p15:guide>
        <p15:guide id="15" pos="2687">
          <p15:clr>
            <a:srgbClr val="A4A3A4"/>
          </p15:clr>
        </p15:guide>
        <p15:guide id="16" pos="383">
          <p15:clr>
            <a:srgbClr val="A4A3A4"/>
          </p15:clr>
        </p15:guide>
        <p15:guide id="17" pos="7295">
          <p15:clr>
            <a:srgbClr val="A4A3A4"/>
          </p15:clr>
        </p15:guide>
        <p15:guide id="18" pos="5327">
          <p15:clr>
            <a:srgbClr val="A4A3A4"/>
          </p15:clr>
        </p15:guide>
        <p15:guide id="19" pos="3810">
          <p15:clr>
            <a:srgbClr val="A4A3A4"/>
          </p15:clr>
        </p15:guide>
      </p15:sldGuideLst>
    </p:ext>
    <p:ext uri="{2D200454-40CA-4A62-9FC3-DE9A4176ACB9}">
      <p15:notesGuideLst xmlns:p15="http://schemas.microsoft.com/office/powerpoint/2012/main" xmlns="">
        <p15:guide id="1" orient="horz" pos="2212">
          <p15:clr>
            <a:srgbClr val="A4A3A4"/>
          </p15:clr>
        </p15:guide>
        <p15:guide id="2" pos="29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BEA09"/>
    <a:srgbClr val="EADA0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29" autoAdjust="0"/>
    <p:restoredTop sz="94629" autoAdjust="0"/>
  </p:normalViewPr>
  <p:slideViewPr>
    <p:cSldViewPr showGuides="1">
      <p:cViewPr varScale="1">
        <p:scale>
          <a:sx n="55" d="100"/>
          <a:sy n="55" d="100"/>
        </p:scale>
        <p:origin x="-396" y="-90"/>
      </p:cViewPr>
      <p:guideLst>
        <p:guide orient="horz" pos="2160"/>
        <p:guide orient="horz" pos="3936"/>
        <p:guide orient="horz" pos="1152"/>
        <p:guide orient="horz" pos="2544"/>
        <p:guide orient="horz" pos="1008"/>
        <p:guide orient="horz" pos="384"/>
        <p:guide orient="horz" pos="3312"/>
        <p:guide pos="3839"/>
        <p:guide pos="958"/>
        <p:guide pos="6720"/>
        <p:guide pos="527"/>
        <p:guide pos="7151"/>
        <p:guide pos="4127"/>
        <p:guide pos="4415"/>
        <p:guide pos="268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6" d="100"/>
          <a:sy n="86" d="100"/>
        </p:scale>
        <p:origin x="1734" y="72"/>
      </p:cViewPr>
      <p:guideLst>
        <p:guide orient="horz" pos="2212"/>
        <p:guide pos="293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a:p>
        </p:txBody>
      </p:sp>
      <p:sp>
        <p:nvSpPr>
          <p:cNvPr id="3" name="Дата 2"/>
          <p:cNvSpPr>
            <a:spLocks noGrp="1"/>
          </p:cNvSpPr>
          <p:nvPr>
            <p:ph type="dt" sz="quarter" idx="1"/>
          </p:nvPr>
        </p:nvSpPr>
        <p:spPr>
          <a:xfrm>
            <a:off x="5273003" y="0"/>
            <a:ext cx="4033943" cy="351155"/>
          </a:xfrm>
          <a:prstGeom prst="rect">
            <a:avLst/>
          </a:prstGeom>
        </p:spPr>
        <p:txBody>
          <a:bodyPr vert="horz" lIns="93324" tIns="46662" rIns="93324" bIns="46662" rtlCol="0"/>
          <a:lstStyle>
            <a:lvl1pPr algn="r">
              <a:defRPr sz="1200"/>
            </a:lvl1pPr>
          </a:lstStyle>
          <a:p>
            <a:fld id="{739FF845-BB4A-479D-8C06-522C1DBAB2F9}" type="datetimeFigureOut">
              <a:rPr lang="ru-RU"/>
              <a:pPr/>
              <a:t>17.12.2018</a:t>
            </a:fld>
            <a:endParaRPr/>
          </a:p>
        </p:txBody>
      </p:sp>
      <p:sp>
        <p:nvSpPr>
          <p:cNvPr id="4" name="Нижний колонтитул 3"/>
          <p:cNvSpPr>
            <a:spLocks noGrp="1"/>
          </p:cNvSpPr>
          <p:nvPr>
            <p:ph type="ftr" sz="quarter" idx="2"/>
          </p:nvPr>
        </p:nvSpPr>
        <p:spPr>
          <a:xfrm>
            <a:off x="0" y="6670726"/>
            <a:ext cx="4033943" cy="351155"/>
          </a:xfrm>
          <a:prstGeom prst="rect">
            <a:avLst/>
          </a:prstGeom>
        </p:spPr>
        <p:txBody>
          <a:bodyPr vert="horz" lIns="93324" tIns="46662" rIns="93324" bIns="46662" rtlCol="0" anchor="b"/>
          <a:lstStyle>
            <a:lvl1pPr algn="l">
              <a:defRPr sz="1200"/>
            </a:lvl1pPr>
          </a:lstStyle>
          <a:p>
            <a:endParaRPr/>
          </a:p>
        </p:txBody>
      </p:sp>
      <p:sp>
        <p:nvSpPr>
          <p:cNvPr id="5" name="Номер слайда 4"/>
          <p:cNvSpPr>
            <a:spLocks noGrp="1"/>
          </p:cNvSpPr>
          <p:nvPr>
            <p:ph type="sldNum" sz="quarter" idx="3"/>
          </p:nvPr>
        </p:nvSpPr>
        <p:spPr>
          <a:xfrm>
            <a:off x="5273003" y="6670726"/>
            <a:ext cx="4033943" cy="351155"/>
          </a:xfrm>
          <a:prstGeom prst="rect">
            <a:avLst/>
          </a:prstGeom>
        </p:spPr>
        <p:txBody>
          <a:bodyPr vert="horz" lIns="93324" tIns="46662" rIns="93324" bIns="46662" rtlCol="0" anchor="b"/>
          <a:lstStyle>
            <a:lvl1pPr algn="r">
              <a:defRPr sz="1200"/>
            </a:lvl1pPr>
          </a:lstStyle>
          <a:p>
            <a:fld id="{C4FD142E-5B44-489E-8F73-9E67242E680D}" type="slidenum">
              <a:rPr/>
              <a:pPr/>
              <a:t>‹#›</a:t>
            </a:fld>
            <a:endParaRPr/>
          </a:p>
        </p:txBody>
      </p:sp>
    </p:spTree>
    <p:extLst>
      <p:ext uri="{BB962C8B-B14F-4D97-AF65-F5344CB8AC3E}">
        <p14:creationId xmlns:p14="http://schemas.microsoft.com/office/powerpoint/2010/main" xmlns="" val="21961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a:p>
        </p:txBody>
      </p:sp>
      <p:sp>
        <p:nvSpPr>
          <p:cNvPr id="3" name="Дата 2"/>
          <p:cNvSpPr>
            <a:spLocks noGrp="1"/>
          </p:cNvSpPr>
          <p:nvPr>
            <p:ph type="dt" idx="1"/>
          </p:nvPr>
        </p:nvSpPr>
        <p:spPr>
          <a:xfrm>
            <a:off x="5273003" y="0"/>
            <a:ext cx="4033943" cy="351155"/>
          </a:xfrm>
          <a:prstGeom prst="rect">
            <a:avLst/>
          </a:prstGeom>
        </p:spPr>
        <p:txBody>
          <a:bodyPr vert="horz" lIns="93324" tIns="46662" rIns="93324" bIns="46662" rtlCol="0"/>
          <a:lstStyle>
            <a:lvl1pPr algn="r">
              <a:defRPr sz="1200"/>
            </a:lvl1pPr>
          </a:lstStyle>
          <a:p>
            <a:fld id="{3ABD2D7A-D230-4F91-BD59-0A39C2703BA8}" type="datetimeFigureOut">
              <a:rPr lang="ru-RU"/>
              <a:pPr/>
              <a:t>17.12.2018</a:t>
            </a:fld>
            <a:endParaRPr/>
          </a:p>
        </p:txBody>
      </p:sp>
      <p:sp>
        <p:nvSpPr>
          <p:cNvPr id="4" name="Образ слайда 3"/>
          <p:cNvSpPr>
            <a:spLocks noGrp="1" noRot="1" noChangeAspect="1"/>
          </p:cNvSpPr>
          <p:nvPr>
            <p:ph type="sldImg" idx="2"/>
          </p:nvPr>
        </p:nvSpPr>
        <p:spPr>
          <a:xfrm>
            <a:off x="2314575" y="527050"/>
            <a:ext cx="4679950" cy="2633663"/>
          </a:xfrm>
          <a:prstGeom prst="rect">
            <a:avLst/>
          </a:prstGeom>
          <a:noFill/>
          <a:ln w="12700">
            <a:solidFill>
              <a:prstClr val="black"/>
            </a:solidFill>
          </a:ln>
        </p:spPr>
        <p:txBody>
          <a:bodyPr vert="horz" lIns="93324" tIns="46662" rIns="93324" bIns="46662" rtlCol="0" anchor="ctr"/>
          <a:lstStyle/>
          <a:p>
            <a:endParaRPr/>
          </a:p>
        </p:txBody>
      </p:sp>
      <p:sp>
        <p:nvSpPr>
          <p:cNvPr id="5" name="Заметки 4"/>
          <p:cNvSpPr>
            <a:spLocks noGrp="1"/>
          </p:cNvSpPr>
          <p:nvPr>
            <p:ph type="body" sz="quarter" idx="3"/>
          </p:nvPr>
        </p:nvSpPr>
        <p:spPr>
          <a:xfrm>
            <a:off x="930910" y="3335972"/>
            <a:ext cx="7447280" cy="3160395"/>
          </a:xfrm>
          <a:prstGeom prst="rect">
            <a:avLst/>
          </a:prstGeom>
        </p:spPr>
        <p:txBody>
          <a:bodyPr vert="horz" lIns="93324" tIns="46662" rIns="93324" bIns="46662" rtlCol="0"/>
          <a:lstStyle/>
          <a:p>
            <a:pPr lvl="0"/>
            <a:r>
              <a:rPr/>
              <a:t>Образец текста</a:t>
            </a:r>
          </a:p>
          <a:p>
            <a:pPr lvl="1"/>
            <a:r>
              <a:rPr/>
              <a:t>Второй уровень</a:t>
            </a:r>
          </a:p>
          <a:p>
            <a:pPr lvl="2"/>
            <a:r>
              <a:rPr/>
              <a:t>Третий уровень</a:t>
            </a:r>
          </a:p>
          <a:p>
            <a:pPr lvl="3"/>
            <a:r>
              <a:rPr/>
              <a:t>Четвертый уровень</a:t>
            </a:r>
          </a:p>
          <a:p>
            <a:pPr lvl="4"/>
            <a:r>
              <a:rPr/>
              <a:t>Пятый уровень</a:t>
            </a:r>
          </a:p>
        </p:txBody>
      </p:sp>
      <p:sp>
        <p:nvSpPr>
          <p:cNvPr id="6" name="Нижний колонтитул 5"/>
          <p:cNvSpPr>
            <a:spLocks noGrp="1"/>
          </p:cNvSpPr>
          <p:nvPr>
            <p:ph type="ftr" sz="quarter" idx="4"/>
          </p:nvPr>
        </p:nvSpPr>
        <p:spPr>
          <a:xfrm>
            <a:off x="0" y="6670726"/>
            <a:ext cx="4033943" cy="351155"/>
          </a:xfrm>
          <a:prstGeom prst="rect">
            <a:avLst/>
          </a:prstGeom>
        </p:spPr>
        <p:txBody>
          <a:bodyPr vert="horz" lIns="93324" tIns="46662" rIns="93324" bIns="46662" rtlCol="0" anchor="b"/>
          <a:lstStyle>
            <a:lvl1pPr algn="l">
              <a:defRPr sz="1200"/>
            </a:lvl1pPr>
          </a:lstStyle>
          <a:p>
            <a:endParaRPr/>
          </a:p>
        </p:txBody>
      </p:sp>
      <p:sp>
        <p:nvSpPr>
          <p:cNvPr id="7" name="Номер слайда 6"/>
          <p:cNvSpPr>
            <a:spLocks noGrp="1"/>
          </p:cNvSpPr>
          <p:nvPr>
            <p:ph type="sldNum" sz="quarter" idx="5"/>
          </p:nvPr>
        </p:nvSpPr>
        <p:spPr>
          <a:xfrm>
            <a:off x="5273003" y="6670726"/>
            <a:ext cx="4033943" cy="351155"/>
          </a:xfrm>
          <a:prstGeom prst="rect">
            <a:avLst/>
          </a:prstGeom>
        </p:spPr>
        <p:txBody>
          <a:bodyPr vert="horz" lIns="93324" tIns="46662" rIns="93324" bIns="46662"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xmlns=""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a:t>
            </a:fld>
            <a:endParaRPr lang="en-US" sz="1200" b="0" i="0">
              <a:latin typeface="Cambria"/>
              <a:ea typeface="+mn-ea"/>
              <a:cs typeface="+mn-cs"/>
            </a:endParaRPr>
          </a:p>
        </p:txBody>
      </p:sp>
    </p:spTree>
    <p:extLst>
      <p:ext uri="{BB962C8B-B14F-4D97-AF65-F5344CB8AC3E}">
        <p14:creationId xmlns:p14="http://schemas.microsoft.com/office/powerpoint/2010/main" xmlns="" val="9275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3A2CC701-D80A-463B-8415-A85485312088}"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xmlns="" val="2881234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3A2CC701-D80A-463B-8415-A85485312088}" type="slidenum">
              <a:rPr lang="en-US">
                <a:solidFill>
                  <a:prstClr val="black"/>
                </a:solidFill>
              </a:rPr>
              <a:pPr/>
              <a:t>11</a:t>
            </a:fld>
            <a:endParaRPr lang="en-US">
              <a:solidFill>
                <a:prstClr val="black"/>
              </a:solidFill>
            </a:endParaRPr>
          </a:p>
        </p:txBody>
      </p:sp>
    </p:spTree>
    <p:extLst>
      <p:ext uri="{BB962C8B-B14F-4D97-AF65-F5344CB8AC3E}">
        <p14:creationId xmlns:p14="http://schemas.microsoft.com/office/powerpoint/2010/main" xmlns="" val="2881234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xmlns="" val="39808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xmlns="" val="1937315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xmlns="" val="1108191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xmlns="" val="110819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 val="4020750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 val="4020750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 val="4020750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xmlns="" val="285547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xmlns="" val="4192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xmlns="" val="4192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xmlns="" val="297758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xmlns="" val="200587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200587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xmlns="" val="3450726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xmlns="" val="345072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79950" cy="2633663"/>
          </a:xfrm>
        </p:spPr>
      </p:sp>
      <p:sp>
        <p:nvSpPr>
          <p:cNvPr id="3" name="Notes Placeholder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F93199CD-3E1B-4AE6-990F-76F925F5EA9F}"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xmlns="" val="4248795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162" y="2130426"/>
            <a:ext cx="10360501"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5" name="Нижний колонтитул 4"/>
          <p:cNvSpPr>
            <a:spLocks noGrp="1"/>
          </p:cNvSpPr>
          <p:nvPr>
            <p:ph type="ftr" sz="quarter" idx="11"/>
          </p:nvPr>
        </p:nvSpPr>
        <p:spPr/>
        <p:txBody>
          <a:bodyPr/>
          <a:lstStyle>
            <a:lvl1pPr>
              <a:defRPr/>
            </a:lvl1pPr>
          </a:lstStyle>
          <a:p>
            <a:endParaRPr lang="ru-RU" noProof="0" dirty="0"/>
          </a:p>
        </p:txBody>
      </p:sp>
      <p:sp>
        <p:nvSpPr>
          <p:cNvPr id="6"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5" name="Нижний колонтитул 4"/>
          <p:cNvSpPr>
            <a:spLocks noGrp="1"/>
          </p:cNvSpPr>
          <p:nvPr>
            <p:ph type="ftr" sz="quarter" idx="11"/>
          </p:nvPr>
        </p:nvSpPr>
        <p:spPr/>
        <p:txBody>
          <a:bodyPr/>
          <a:lstStyle>
            <a:lvl1pPr>
              <a:defRPr/>
            </a:lvl1pPr>
          </a:lstStyle>
          <a:p>
            <a:endParaRPr lang="ru-RU" noProof="0" dirty="0"/>
          </a:p>
        </p:txBody>
      </p:sp>
      <p:sp>
        <p:nvSpPr>
          <p:cNvPr id="6"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6898" y="274639"/>
            <a:ext cx="2742486"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441" y="274639"/>
            <a:ext cx="802431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5" name="Нижний колонтитул 4"/>
          <p:cNvSpPr>
            <a:spLocks noGrp="1"/>
          </p:cNvSpPr>
          <p:nvPr>
            <p:ph type="ftr" sz="quarter" idx="11"/>
          </p:nvPr>
        </p:nvSpPr>
        <p:spPr/>
        <p:txBody>
          <a:bodyPr/>
          <a:lstStyle>
            <a:lvl1pPr>
              <a:defRPr/>
            </a:lvl1pPr>
          </a:lstStyle>
          <a:p>
            <a:endParaRPr lang="ru-RU" noProof="0" dirty="0"/>
          </a:p>
        </p:txBody>
      </p:sp>
      <p:sp>
        <p:nvSpPr>
          <p:cNvPr id="6"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Вертикальное изображение титульного слайд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2" y="609600"/>
            <a:ext cx="7008813" cy="5638800"/>
          </a:xfrm>
          <a:solidFill>
            <a:schemeClr val="bg1">
              <a:lumMod val="85000"/>
              <a:lumOff val="15000"/>
            </a:schemeClr>
          </a:solidFill>
        </p:spPr>
        <p:txBody>
          <a:bodyPr>
            <a:normAutofit/>
          </a:bodyPr>
          <a:lstStyle>
            <a:lvl1pPr marL="0" indent="0" algn="ctr">
              <a:buNone/>
              <a:defRPr sz="2800"/>
            </a:lvl1pPr>
          </a:lstStyle>
          <a:p>
            <a:r>
              <a:rPr lang="ru-RU" noProof="0" smtClean="0"/>
              <a:t>Вставка рисунка</a:t>
            </a:r>
            <a:endParaRPr lang="ru-RU" noProof="0" dirty="0"/>
          </a:p>
        </p:txBody>
      </p:sp>
      <p:sp>
        <p:nvSpPr>
          <p:cNvPr id="2" name="Заголовок 1"/>
          <p:cNvSpPr>
            <a:spLocks noGrp="1"/>
          </p:cNvSpPr>
          <p:nvPr>
            <p:ph type="ctrTitle" hasCustomPrompt="1"/>
          </p:nvPr>
        </p:nvSpPr>
        <p:spPr>
          <a:xfrm>
            <a:off x="7237411" y="1600200"/>
            <a:ext cx="4343402" cy="3733800"/>
          </a:xfrm>
        </p:spPr>
        <p:txBody>
          <a:bodyPr anchor="t">
            <a:normAutofit/>
          </a:bodyPr>
          <a:lstStyle>
            <a:lvl1pPr>
              <a:lnSpc>
                <a:spcPct val="85000"/>
              </a:lnSpc>
              <a:defRPr sz="6600">
                <a:solidFill>
                  <a:schemeClr val="tx1"/>
                </a:solidFill>
              </a:defRPr>
            </a:lvl1pPr>
          </a:lstStyle>
          <a:p>
            <a:r>
              <a:rPr lang="ru-RU" noProof="0" dirty="0" smtClean="0"/>
              <a:t>Щелкните, чтобы ввести имя</a:t>
            </a:r>
            <a:endParaRPr lang="ru-RU" noProof="0" dirty="0"/>
          </a:p>
        </p:txBody>
      </p:sp>
      <p:sp>
        <p:nvSpPr>
          <p:cNvPr id="3" name="Подзаголовок 2"/>
          <p:cNvSpPr>
            <a:spLocks noGrp="1"/>
          </p:cNvSpPr>
          <p:nvPr>
            <p:ph type="subTitle" idx="1"/>
          </p:nvPr>
        </p:nvSpPr>
        <p:spPr>
          <a:xfrm>
            <a:off x="7237414" y="5562600"/>
            <a:ext cx="4343401" cy="762000"/>
          </a:xfrm>
        </p:spPr>
        <p:txBody>
          <a:bodyPr anchor="b">
            <a:normAutofit/>
          </a:bodyPr>
          <a:lstStyle>
            <a:lvl1pPr marL="0" indent="0" algn="l">
              <a:lnSpc>
                <a:spcPct val="110000"/>
              </a:lnSpc>
              <a:spcBef>
                <a:spcPts val="0"/>
              </a:spcBef>
              <a:buNone/>
              <a:defRPr sz="1800" cap="none"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noProof="0" smtClean="0"/>
              <a:t>Образец подзаголовка</a:t>
            </a:r>
            <a:endParaRPr lang="ru-RU" noProof="0" dirty="0"/>
          </a:p>
        </p:txBody>
      </p:sp>
      <p:sp>
        <p:nvSpPr>
          <p:cNvPr id="11" name="Текст 10"/>
          <p:cNvSpPr>
            <a:spLocks noGrp="1"/>
          </p:cNvSpPr>
          <p:nvPr>
            <p:ph type="body" sz="quarter" idx="11" hasCustomPrompt="1"/>
          </p:nvPr>
        </p:nvSpPr>
        <p:spPr>
          <a:xfrm>
            <a:off x="7237411" y="533400"/>
            <a:ext cx="4343402" cy="838200"/>
          </a:xfrm>
        </p:spPr>
        <p:txBody>
          <a:bodyPr anchor="ctr">
            <a:noAutofit/>
          </a:bodyPr>
          <a:lstStyle>
            <a:lvl1pPr marL="0" indent="0" algn="l">
              <a:lnSpc>
                <a:spcPct val="85000"/>
              </a:lnSpc>
              <a:spcBef>
                <a:spcPts val="0"/>
              </a:spcBef>
              <a:buNone/>
              <a:defRPr sz="4800" b="0" baseline="0">
                <a:solidFill>
                  <a:schemeClr val="accent2"/>
                </a:solidFill>
              </a:defRPr>
            </a:lvl1pPr>
            <a:lvl2pPr marL="0" indent="0" algn="r">
              <a:buNone/>
              <a:defRPr sz="5400" b="0" baseline="0">
                <a:solidFill>
                  <a:schemeClr val="bg1"/>
                </a:solidFill>
              </a:defRPr>
            </a:lvl2pPr>
            <a:lvl3pPr marL="0" indent="0" algn="r">
              <a:buNone/>
              <a:defRPr sz="5400" b="0" baseline="0">
                <a:solidFill>
                  <a:schemeClr val="bg1"/>
                </a:solidFill>
              </a:defRPr>
            </a:lvl3pPr>
            <a:lvl4pPr marL="0" indent="0" algn="r">
              <a:buNone/>
              <a:defRPr sz="5400" b="0" baseline="0">
                <a:solidFill>
                  <a:schemeClr val="bg1"/>
                </a:solidFill>
              </a:defRPr>
            </a:lvl4pPr>
            <a:lvl5pPr marL="0" indent="0" algn="r">
              <a:buNone/>
              <a:defRPr sz="5400" b="0" baseline="0">
                <a:solidFill>
                  <a:schemeClr val="bg1"/>
                </a:solidFill>
              </a:defRPr>
            </a:lvl5pPr>
          </a:lstStyle>
          <a:p>
            <a:pPr lvl="0"/>
            <a:r>
              <a:rPr lang="ru-RU" noProof="0" dirty="0" smtClean="0"/>
              <a:t>Год</a:t>
            </a:r>
            <a:endParaRPr lang="ru-RU" noProof="0" dirty="0"/>
          </a:p>
        </p:txBody>
      </p:sp>
      <p:sp>
        <p:nvSpPr>
          <p:cNvPr id="4" name="Дата 3"/>
          <p:cNvSpPr>
            <a:spLocks noGrp="1"/>
          </p:cNvSpPr>
          <p:nvPr>
            <p:ph type="dt" sz="half" idx="12"/>
          </p:nvPr>
        </p:nvSpPr>
        <p:spPr/>
        <p:txBody>
          <a:bodyPr/>
          <a:lstStyle/>
          <a:p>
            <a:fld id="{03F41C87-7AD9-4845-A077-840E4A0F3F06}" type="datetimeFigureOut">
              <a:rPr lang="ru-RU" noProof="0" smtClean="0"/>
              <a:pPr/>
              <a:t>17.12.2018</a:t>
            </a:fld>
            <a:endParaRPr lang="ru-RU" noProof="0" dirty="0"/>
          </a:p>
        </p:txBody>
      </p:sp>
      <p:sp>
        <p:nvSpPr>
          <p:cNvPr id="5" name="Нижний колонтитул 4"/>
          <p:cNvSpPr>
            <a:spLocks noGrp="1"/>
          </p:cNvSpPr>
          <p:nvPr>
            <p:ph type="ftr" sz="quarter" idx="13"/>
          </p:nvPr>
        </p:nvSpPr>
        <p:spPr/>
        <p:txBody>
          <a:bodyPr/>
          <a:lstStyle/>
          <a:p>
            <a:endParaRPr lang="ru-RU" noProof="0" dirty="0"/>
          </a:p>
        </p:txBody>
      </p:sp>
      <p:sp>
        <p:nvSpPr>
          <p:cNvPr id="6" name="Номер слайда 5"/>
          <p:cNvSpPr>
            <a:spLocks noGrp="1"/>
          </p:cNvSpPr>
          <p:nvPr>
            <p:ph type="sldNum" sz="quarter" idx="14"/>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2872671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Четыре ле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65"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4109758" y="609600"/>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6" name="Рисунок 2"/>
          <p:cNvSpPr>
            <a:spLocks noGrp="1"/>
          </p:cNvSpPr>
          <p:nvPr>
            <p:ph type="pic" idx="11"/>
          </p:nvPr>
        </p:nvSpPr>
        <p:spPr>
          <a:xfrm>
            <a:off x="4165"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7" name="Рисунок 2"/>
          <p:cNvSpPr>
            <a:spLocks noGrp="1"/>
          </p:cNvSpPr>
          <p:nvPr>
            <p:ph type="pic" idx="12"/>
          </p:nvPr>
        </p:nvSpPr>
        <p:spPr>
          <a:xfrm>
            <a:off x="4109758" y="3494088"/>
            <a:ext cx="3977640" cy="27432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3"/>
          </p:nvPr>
        </p:nvSpPr>
        <p:spPr/>
        <p:txBody>
          <a:bodyPr/>
          <a:lstStyle/>
          <a:p>
            <a:fld id="{03F41C87-7AD9-4845-A077-840E4A0F3F06}" type="datetimeFigureOut">
              <a:rPr lang="ru-RU" noProof="0" smtClean="0"/>
              <a:pPr/>
              <a:t>17.12.2018</a:t>
            </a:fld>
            <a:endParaRPr lang="ru-RU" noProof="0" dirty="0"/>
          </a:p>
        </p:txBody>
      </p:sp>
      <p:sp>
        <p:nvSpPr>
          <p:cNvPr id="9" name="Нижний колонтитул 8"/>
          <p:cNvSpPr>
            <a:spLocks noGrp="1"/>
          </p:cNvSpPr>
          <p:nvPr>
            <p:ph type="ftr" sz="quarter" idx="14"/>
          </p:nvPr>
        </p:nvSpPr>
        <p:spPr/>
        <p:txBody>
          <a:bodyPr/>
          <a:lstStyle/>
          <a:p>
            <a:endParaRPr lang="ru-RU" noProof="0" dirty="0"/>
          </a:p>
        </p:txBody>
      </p:sp>
      <p:sp>
        <p:nvSpPr>
          <p:cNvPr id="10" name="Номер слайда 9"/>
          <p:cNvSpPr>
            <a:spLocks noGrp="1"/>
          </p:cNvSpPr>
          <p:nvPr>
            <p:ph type="sldNum" sz="quarter" idx="15"/>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10716460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Два ле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65"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8443523"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8443523"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4109758"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1"/>
          </p:nvPr>
        </p:nvSpPr>
        <p:spPr/>
        <p:txBody>
          <a:bodyPr/>
          <a:lstStyle/>
          <a:p>
            <a:fld id="{03F41C87-7AD9-4845-A077-840E4A0F3F06}" type="datetimeFigureOut">
              <a:rPr lang="ru-RU" noProof="0" smtClean="0"/>
              <a:pPr/>
              <a:t>17.12.2018</a:t>
            </a:fld>
            <a:endParaRPr lang="ru-RU" noProof="0" dirty="0"/>
          </a:p>
        </p:txBody>
      </p:sp>
      <p:sp>
        <p:nvSpPr>
          <p:cNvPr id="9" name="Нижний колонтитул 8"/>
          <p:cNvSpPr>
            <a:spLocks noGrp="1"/>
          </p:cNvSpPr>
          <p:nvPr>
            <p:ph type="ftr" sz="quarter" idx="12"/>
          </p:nvPr>
        </p:nvSpPr>
        <p:spPr/>
        <p:txBody>
          <a:bodyPr/>
          <a:lstStyle/>
          <a:p>
            <a:endParaRPr lang="ru-RU" noProof="0" dirty="0"/>
          </a:p>
        </p:txBody>
      </p:sp>
      <p:sp>
        <p:nvSpPr>
          <p:cNvPr id="10" name="Номер слайда 9"/>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7141548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Три вертикальных изображения">
    <p:spTree>
      <p:nvGrpSpPr>
        <p:cNvPr id="1" name=""/>
        <p:cNvGrpSpPr/>
        <p:nvPr/>
      </p:nvGrpSpPr>
      <p:grpSpPr>
        <a:xfrm>
          <a:off x="0" y="0"/>
          <a:ext cx="0" cy="0"/>
          <a:chOff x="0" y="0"/>
          <a:chExt cx="0" cy="0"/>
        </a:xfrm>
      </p:grpSpPr>
      <p:sp>
        <p:nvSpPr>
          <p:cNvPr id="8" name="Рисунок 2"/>
          <p:cNvSpPr>
            <a:spLocks noGrp="1"/>
          </p:cNvSpPr>
          <p:nvPr>
            <p:ph type="pic" idx="13"/>
          </p:nvPr>
        </p:nvSpPr>
        <p:spPr>
          <a:xfrm>
            <a:off x="2"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3" name="Рисунок 2"/>
          <p:cNvSpPr>
            <a:spLocks noGrp="1"/>
          </p:cNvSpPr>
          <p:nvPr>
            <p:ph type="pic" idx="1"/>
          </p:nvPr>
        </p:nvSpPr>
        <p:spPr>
          <a:xfrm>
            <a:off x="4105594"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8211187"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4"/>
          </p:nvPr>
        </p:nvSpPr>
        <p:spPr/>
        <p:txBody>
          <a:bodyPr/>
          <a:lstStyle/>
          <a:p>
            <a:fld id="{03F41C87-7AD9-4845-A077-840E4A0F3F06}" type="datetimeFigureOut">
              <a:rPr lang="ru-RU" noProof="0" smtClean="0"/>
              <a:pPr/>
              <a:t>17.12.2018</a:t>
            </a:fld>
            <a:endParaRPr lang="ru-RU" noProof="0" dirty="0"/>
          </a:p>
        </p:txBody>
      </p:sp>
      <p:sp>
        <p:nvSpPr>
          <p:cNvPr id="4" name="Нижний колонтитул 3"/>
          <p:cNvSpPr>
            <a:spLocks noGrp="1"/>
          </p:cNvSpPr>
          <p:nvPr>
            <p:ph type="ftr" sz="quarter" idx="15"/>
          </p:nvPr>
        </p:nvSpPr>
        <p:spPr/>
        <p:txBody>
          <a:bodyPr/>
          <a:lstStyle/>
          <a:p>
            <a:endParaRPr lang="ru-RU" noProof="0" dirty="0"/>
          </a:p>
        </p:txBody>
      </p:sp>
      <p:sp>
        <p:nvSpPr>
          <p:cNvPr id="10" name="Номер слайда 9"/>
          <p:cNvSpPr>
            <a:spLocks noGrp="1"/>
          </p:cNvSpPr>
          <p:nvPr>
            <p:ph type="sldNum" sz="quarter" idx="16"/>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0935425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Два равных изображения">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2"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5" name="Рисунок 2"/>
          <p:cNvSpPr>
            <a:spLocks noGrp="1"/>
          </p:cNvSpPr>
          <p:nvPr>
            <p:ph type="pic" idx="10"/>
          </p:nvPr>
        </p:nvSpPr>
        <p:spPr>
          <a:xfrm>
            <a:off x="6153787" y="609600"/>
            <a:ext cx="60350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Дата 1"/>
          <p:cNvSpPr>
            <a:spLocks noGrp="1"/>
          </p:cNvSpPr>
          <p:nvPr>
            <p:ph type="dt" sz="half" idx="11"/>
          </p:nvPr>
        </p:nvSpPr>
        <p:spPr/>
        <p:txBody>
          <a:bodyPr/>
          <a:lstStyle/>
          <a:p>
            <a:fld id="{03F41C87-7AD9-4845-A077-840E4A0F3F06}" type="datetimeFigureOut">
              <a:rPr lang="ru-RU" noProof="0" smtClean="0"/>
              <a:pPr/>
              <a:t>17.12.2018</a:t>
            </a:fld>
            <a:endParaRPr lang="ru-RU" noProof="0" dirty="0"/>
          </a:p>
        </p:txBody>
      </p:sp>
      <p:sp>
        <p:nvSpPr>
          <p:cNvPr id="8" name="Нижний колонтитул 7"/>
          <p:cNvSpPr>
            <a:spLocks noGrp="1"/>
          </p:cNvSpPr>
          <p:nvPr>
            <p:ph type="ftr" sz="quarter" idx="12"/>
          </p:nvPr>
        </p:nvSpPr>
        <p:spPr/>
        <p:txBody>
          <a:bodyPr/>
          <a:lstStyle/>
          <a:p>
            <a:endParaRPr lang="ru-RU" noProof="0" dirty="0"/>
          </a:p>
        </p:txBody>
      </p:sp>
      <p:sp>
        <p:nvSpPr>
          <p:cNvPr id="9" name="Номер слайда 8"/>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670662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Два правых изображения с заголовком">
    <p:spTree>
      <p:nvGrpSpPr>
        <p:cNvPr id="1" name=""/>
        <p:cNvGrpSpPr/>
        <p:nvPr/>
      </p:nvGrpSpPr>
      <p:grpSpPr>
        <a:xfrm>
          <a:off x="0" y="0"/>
          <a:ext cx="0" cy="0"/>
          <a:chOff x="0" y="0"/>
          <a:chExt cx="0" cy="0"/>
        </a:xfrm>
      </p:grpSpPr>
      <p:sp>
        <p:nvSpPr>
          <p:cNvPr id="3" name="Рисунок 2"/>
          <p:cNvSpPr>
            <a:spLocks noGrp="1"/>
          </p:cNvSpPr>
          <p:nvPr>
            <p:ph type="pic" idx="1"/>
          </p:nvPr>
        </p:nvSpPr>
        <p:spPr>
          <a:xfrm>
            <a:off x="4105594"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2" name="Заголовок 1"/>
          <p:cNvSpPr>
            <a:spLocks noGrp="1"/>
          </p:cNvSpPr>
          <p:nvPr>
            <p:ph type="title"/>
          </p:nvPr>
        </p:nvSpPr>
        <p:spPr>
          <a:xfrm>
            <a:off x="603551" y="1600200"/>
            <a:ext cx="3124200" cy="2438400"/>
          </a:xfrm>
        </p:spPr>
        <p:txBody>
          <a:bodyPr anchor="b">
            <a:normAutofit/>
          </a:bodyPr>
          <a:lstStyle>
            <a:lvl1pPr algn="l">
              <a:lnSpc>
                <a:spcPct val="85000"/>
              </a:lnSpc>
              <a:defRPr sz="3200" b="0" i="0" baseline="0">
                <a:solidFill>
                  <a:schemeClr val="accent2"/>
                </a:solidFill>
              </a:defRPr>
            </a:lvl1pPr>
          </a:lstStyle>
          <a:p>
            <a:r>
              <a:rPr lang="ru-RU" noProof="0" smtClean="0"/>
              <a:t>Образец заголовка</a:t>
            </a:r>
            <a:endParaRPr lang="ru-RU" noProof="0" dirty="0"/>
          </a:p>
        </p:txBody>
      </p:sp>
      <p:sp>
        <p:nvSpPr>
          <p:cNvPr id="4" name="Текст 3"/>
          <p:cNvSpPr>
            <a:spLocks noGrp="1"/>
          </p:cNvSpPr>
          <p:nvPr>
            <p:ph type="body" sz="half" idx="2"/>
          </p:nvPr>
        </p:nvSpPr>
        <p:spPr>
          <a:xfrm>
            <a:off x="603551" y="4191000"/>
            <a:ext cx="3124200" cy="1828800"/>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noProof="0" smtClean="0"/>
              <a:t>Образец текста</a:t>
            </a:r>
          </a:p>
        </p:txBody>
      </p:sp>
      <p:sp>
        <p:nvSpPr>
          <p:cNvPr id="5" name="Рисунок 2"/>
          <p:cNvSpPr>
            <a:spLocks noGrp="1"/>
          </p:cNvSpPr>
          <p:nvPr>
            <p:ph type="pic" idx="10"/>
          </p:nvPr>
        </p:nvSpPr>
        <p:spPr>
          <a:xfrm>
            <a:off x="8211187" y="609600"/>
            <a:ext cx="3977640" cy="5638800"/>
          </a:xfrm>
          <a:solidFill>
            <a:schemeClr val="bg1">
              <a:lumMod val="85000"/>
              <a:lumOff val="1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noProof="0" smtClean="0"/>
              <a:t>Вставка рисунка</a:t>
            </a:r>
            <a:endParaRPr lang="ru-RU" noProof="0" dirty="0"/>
          </a:p>
        </p:txBody>
      </p:sp>
      <p:sp>
        <p:nvSpPr>
          <p:cNvPr id="8" name="Дата 7"/>
          <p:cNvSpPr>
            <a:spLocks noGrp="1"/>
          </p:cNvSpPr>
          <p:nvPr>
            <p:ph type="dt" sz="half" idx="11"/>
          </p:nvPr>
        </p:nvSpPr>
        <p:spPr/>
        <p:txBody>
          <a:bodyPr/>
          <a:lstStyle/>
          <a:p>
            <a:fld id="{03F41C87-7AD9-4845-A077-840E4A0F3F06}" type="datetimeFigureOut">
              <a:rPr lang="ru-RU" noProof="0" smtClean="0"/>
              <a:pPr/>
              <a:t>17.12.2018</a:t>
            </a:fld>
            <a:endParaRPr lang="ru-RU" noProof="0" dirty="0"/>
          </a:p>
        </p:txBody>
      </p:sp>
      <p:sp>
        <p:nvSpPr>
          <p:cNvPr id="9" name="Нижний колонтитул 8"/>
          <p:cNvSpPr>
            <a:spLocks noGrp="1"/>
          </p:cNvSpPr>
          <p:nvPr>
            <p:ph type="ftr" sz="quarter" idx="12"/>
          </p:nvPr>
        </p:nvSpPr>
        <p:spPr/>
        <p:txBody>
          <a:bodyPr/>
          <a:lstStyle/>
          <a:p>
            <a:endParaRPr lang="ru-RU" noProof="0" dirty="0"/>
          </a:p>
        </p:txBody>
      </p:sp>
      <p:sp>
        <p:nvSpPr>
          <p:cNvPr id="10" name="Номер слайда 9"/>
          <p:cNvSpPr>
            <a:spLocks noGrp="1"/>
          </p:cNvSpPr>
          <p:nvPr>
            <p:ph type="sldNum" sz="quarter" idx="13"/>
          </p:nvPr>
        </p:nvSpPr>
        <p:spPr/>
        <p:txBody>
          <a:bodyPr/>
          <a:lstStyle/>
          <a:p>
            <a:fld id="{2A013F82-EE5E-44EE-A61D-E31C6657F26F}" type="slidenum">
              <a:rPr lang="ru-RU" noProof="0" smtClean="0"/>
              <a:pPr/>
              <a:t>‹#›</a:t>
            </a:fld>
            <a:endParaRPr lang="ru-RU" noProof="0" dirty="0"/>
          </a:p>
        </p:txBody>
      </p:sp>
    </p:spTree>
    <p:extLst>
      <p:ext uri="{BB962C8B-B14F-4D97-AF65-F5344CB8AC3E}">
        <p14:creationId xmlns:p14="http://schemas.microsoft.com/office/powerpoint/2010/main" xmlns="" val="33768853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5" name="Нижний колонтитул 4"/>
          <p:cNvSpPr>
            <a:spLocks noGrp="1"/>
          </p:cNvSpPr>
          <p:nvPr>
            <p:ph type="ftr" sz="quarter" idx="11"/>
          </p:nvPr>
        </p:nvSpPr>
        <p:spPr/>
        <p:txBody>
          <a:bodyPr/>
          <a:lstStyle>
            <a:lvl1pPr>
              <a:defRPr/>
            </a:lvl1pPr>
          </a:lstStyle>
          <a:p>
            <a:endParaRPr lang="ru-RU" noProof="0" dirty="0"/>
          </a:p>
        </p:txBody>
      </p:sp>
      <p:sp>
        <p:nvSpPr>
          <p:cNvPr id="6"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833" y="4406901"/>
            <a:ext cx="10360501"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5" name="Нижний колонтитул 4"/>
          <p:cNvSpPr>
            <a:spLocks noGrp="1"/>
          </p:cNvSpPr>
          <p:nvPr>
            <p:ph type="ftr" sz="quarter" idx="11"/>
          </p:nvPr>
        </p:nvSpPr>
        <p:spPr/>
        <p:txBody>
          <a:bodyPr/>
          <a:lstStyle>
            <a:lvl1pPr>
              <a:defRPr/>
            </a:lvl1pPr>
          </a:lstStyle>
          <a:p>
            <a:endParaRPr lang="ru-RU" noProof="0" dirty="0"/>
          </a:p>
        </p:txBody>
      </p:sp>
      <p:sp>
        <p:nvSpPr>
          <p:cNvPr id="6"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6" name="Нижний колонтитул 4"/>
          <p:cNvSpPr>
            <a:spLocks noGrp="1"/>
          </p:cNvSpPr>
          <p:nvPr>
            <p:ph type="ftr" sz="quarter" idx="11"/>
          </p:nvPr>
        </p:nvSpPr>
        <p:spPr/>
        <p:txBody>
          <a:bodyPr/>
          <a:lstStyle>
            <a:lvl1pPr>
              <a:defRPr/>
            </a:lvl1pPr>
          </a:lstStyle>
          <a:p>
            <a:endParaRPr lang="ru-RU" noProof="0" dirty="0"/>
          </a:p>
        </p:txBody>
      </p:sp>
      <p:sp>
        <p:nvSpPr>
          <p:cNvPr id="7"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8" name="Нижний колонтитул 4"/>
          <p:cNvSpPr>
            <a:spLocks noGrp="1"/>
          </p:cNvSpPr>
          <p:nvPr>
            <p:ph type="ftr" sz="quarter" idx="11"/>
          </p:nvPr>
        </p:nvSpPr>
        <p:spPr/>
        <p:txBody>
          <a:bodyPr/>
          <a:lstStyle>
            <a:lvl1pPr>
              <a:defRPr/>
            </a:lvl1pPr>
          </a:lstStyle>
          <a:p>
            <a:endParaRPr lang="ru-RU" noProof="0" dirty="0"/>
          </a:p>
        </p:txBody>
      </p:sp>
      <p:sp>
        <p:nvSpPr>
          <p:cNvPr id="9"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4" name="Нижний колонтитул 4"/>
          <p:cNvSpPr>
            <a:spLocks noGrp="1"/>
          </p:cNvSpPr>
          <p:nvPr>
            <p:ph type="ftr" sz="quarter" idx="11"/>
          </p:nvPr>
        </p:nvSpPr>
        <p:spPr/>
        <p:txBody>
          <a:bodyPr/>
          <a:lstStyle>
            <a:lvl1pPr>
              <a:defRPr/>
            </a:lvl1pPr>
          </a:lstStyle>
          <a:p>
            <a:endParaRPr lang="ru-RU" noProof="0" dirty="0"/>
          </a:p>
        </p:txBody>
      </p:sp>
      <p:sp>
        <p:nvSpPr>
          <p:cNvPr id="5"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3" name="Нижний колонтитул 4"/>
          <p:cNvSpPr>
            <a:spLocks noGrp="1"/>
          </p:cNvSpPr>
          <p:nvPr>
            <p:ph type="ftr" sz="quarter" idx="11"/>
          </p:nvPr>
        </p:nvSpPr>
        <p:spPr/>
        <p:txBody>
          <a:bodyPr/>
          <a:lstStyle>
            <a:lvl1pPr>
              <a:defRPr/>
            </a:lvl1pPr>
          </a:lstStyle>
          <a:p>
            <a:endParaRPr lang="ru-RU" noProof="0" dirty="0"/>
          </a:p>
        </p:txBody>
      </p:sp>
      <p:sp>
        <p:nvSpPr>
          <p:cNvPr id="4"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442" y="273050"/>
            <a:ext cx="4010039"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6" name="Нижний колонтитул 4"/>
          <p:cNvSpPr>
            <a:spLocks noGrp="1"/>
          </p:cNvSpPr>
          <p:nvPr>
            <p:ph type="ftr" sz="quarter" idx="11"/>
          </p:nvPr>
        </p:nvSpPr>
        <p:spPr/>
        <p:txBody>
          <a:bodyPr/>
          <a:lstStyle>
            <a:lvl1pPr>
              <a:defRPr/>
            </a:lvl1pPr>
          </a:lstStyle>
          <a:p>
            <a:endParaRPr lang="ru-RU" noProof="0" dirty="0"/>
          </a:p>
        </p:txBody>
      </p:sp>
      <p:sp>
        <p:nvSpPr>
          <p:cNvPr id="7"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095" y="4800600"/>
            <a:ext cx="7313295"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095" y="612775"/>
            <a:ext cx="731329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fld id="{03F41C87-7AD9-4845-A077-840E4A0F3F06}" type="datetimeFigureOut">
              <a:rPr lang="ru-RU" noProof="0" smtClean="0"/>
              <a:pPr/>
              <a:t>17.12.2018</a:t>
            </a:fld>
            <a:endParaRPr lang="ru-RU" noProof="0" dirty="0"/>
          </a:p>
        </p:txBody>
      </p:sp>
      <p:sp>
        <p:nvSpPr>
          <p:cNvPr id="6" name="Нижний колонтитул 4"/>
          <p:cNvSpPr>
            <a:spLocks noGrp="1"/>
          </p:cNvSpPr>
          <p:nvPr>
            <p:ph type="ftr" sz="quarter" idx="11"/>
          </p:nvPr>
        </p:nvSpPr>
        <p:spPr/>
        <p:txBody>
          <a:bodyPr/>
          <a:lstStyle>
            <a:lvl1pPr>
              <a:defRPr/>
            </a:lvl1pPr>
          </a:lstStyle>
          <a:p>
            <a:endParaRPr lang="ru-RU" noProof="0" dirty="0"/>
          </a:p>
        </p:txBody>
      </p:sp>
      <p:sp>
        <p:nvSpPr>
          <p:cNvPr id="7" name="Номер слайда 5"/>
          <p:cNvSpPr>
            <a:spLocks noGrp="1"/>
          </p:cNvSpPr>
          <p:nvPr>
            <p:ph type="sldNum" sz="quarter" idx="12"/>
          </p:nvPr>
        </p:nvSpPr>
        <p:spPr/>
        <p:txBody>
          <a:bodyPr/>
          <a:lstStyle>
            <a:lvl1pPr>
              <a:defRPr/>
            </a:lvl1pPr>
          </a:lstStyle>
          <a:p>
            <a:fld id="{2A013F82-EE5E-44EE-A61D-E31C6657F26F}" type="slidenum">
              <a:rPr lang="ru-RU" noProof="0" smtClean="0"/>
              <a:pPr/>
              <a:t>‹#›</a:t>
            </a:fld>
            <a:endParaRPr lang="ru-RU" noProof="0" dirty="0"/>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print">
            <a:lum/>
          </a:blip>
          <a:srcRect/>
          <a:stretch>
            <a:fillRect t="-47000" b="-47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609441" y="274638"/>
            <a:ext cx="1096994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609441" y="1600201"/>
            <a:ext cx="1096994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03F41C87-7AD9-4845-A077-840E4A0F3F06}" type="datetimeFigureOut">
              <a:rPr lang="ru-RU" noProof="0" smtClean="0"/>
              <a:pPr/>
              <a:t>17.12.2018</a:t>
            </a:fld>
            <a:endParaRPr lang="ru-RU" noProof="0" dirty="0"/>
          </a:p>
        </p:txBody>
      </p:sp>
      <p:sp>
        <p:nvSpPr>
          <p:cNvPr id="5" name="Нижний колонтитул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ru-RU" noProof="0" dirty="0"/>
          </a:p>
        </p:txBody>
      </p:sp>
      <p:sp>
        <p:nvSpPr>
          <p:cNvPr id="6" name="Номер слайда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2A013F82-EE5E-44EE-A61D-E31C6657F26F}" type="slidenum">
              <a:rPr lang="ru-RU" noProof="0" smtClean="0"/>
              <a:pPr/>
              <a:t>‹#›</a:t>
            </a:fld>
            <a:endParaRPr lang="ru-RU" noProof="0" dirty="0"/>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ransition spd="med">
    <p:fade/>
  </p:transition>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2926061" y="2564904"/>
            <a:ext cx="6264696" cy="1036712"/>
          </a:xfrm>
        </p:spPr>
        <p:txBody>
          <a:bodyPr>
            <a:normAutofit fontScale="90000"/>
          </a:bodyPr>
          <a:lstStyle/>
          <a:p>
            <a:pPr algn="ctr" defTabSz="914400">
              <a:lnSpc>
                <a:spcPct val="85000"/>
              </a:lnSpc>
              <a:spcBef>
                <a:spcPts val="0"/>
              </a:spcBef>
              <a:buNone/>
            </a:pPr>
            <a:r>
              <a:rPr lang="ru-RU" sz="3600" b="0" i="0" dirty="0" smtClean="0">
                <a:solidFill>
                  <a:schemeClr val="tx1"/>
                </a:solidFill>
                <a:latin typeface="Cambria"/>
                <a:ea typeface="+mj-ea"/>
                <a:cs typeface="+mj-cs"/>
              </a:rPr>
              <a:t>___</a:t>
            </a:r>
            <a:r>
              <a:rPr lang="ru-RU" sz="3600" b="0" i="0" u="sng" dirty="0" smtClean="0">
                <a:solidFill>
                  <a:srgbClr val="002060"/>
                </a:solidFill>
                <a:latin typeface="Cambria"/>
              </a:rPr>
              <a:t>Средняя группа (4-5 лет)__</a:t>
            </a:r>
            <a:r>
              <a:rPr lang="ru-RU" sz="1800" u="sng" dirty="0">
                <a:solidFill>
                  <a:srgbClr val="002060"/>
                </a:solidFill>
                <a:latin typeface="Cambria"/>
              </a:rPr>
              <a:t/>
            </a:r>
            <a:br>
              <a:rPr lang="ru-RU" sz="1800" u="sng" dirty="0">
                <a:solidFill>
                  <a:srgbClr val="002060"/>
                </a:solidFill>
                <a:latin typeface="Cambria"/>
              </a:rPr>
            </a:br>
            <a:r>
              <a:rPr lang="ru-RU" sz="1800" dirty="0" smtClean="0">
                <a:latin typeface="Cambria"/>
              </a:rPr>
              <a:t/>
            </a:r>
            <a:br>
              <a:rPr lang="ru-RU" sz="1800" dirty="0" smtClean="0">
                <a:latin typeface="Cambria"/>
              </a:rPr>
            </a:br>
            <a:r>
              <a:rPr lang="ru-RU" sz="1800" dirty="0" smtClean="0">
                <a:latin typeface="Cambria"/>
              </a:rPr>
              <a:t>________________________________</a:t>
            </a:r>
            <a:r>
              <a:rPr lang="ru-RU" sz="2200" u="sng" dirty="0" smtClean="0">
                <a:solidFill>
                  <a:srgbClr val="002060"/>
                </a:solidFill>
                <a:latin typeface="Cambria"/>
              </a:rPr>
              <a:t>31 воспитанник___________________</a:t>
            </a:r>
            <a:r>
              <a:rPr lang="ru-RU" sz="1800" dirty="0" smtClean="0">
                <a:solidFill>
                  <a:srgbClr val="002060"/>
                </a:solidFill>
                <a:latin typeface="Cambria"/>
              </a:rPr>
              <a:t/>
            </a:r>
            <a:br>
              <a:rPr lang="ru-RU" sz="1800" dirty="0" smtClean="0">
                <a:solidFill>
                  <a:srgbClr val="002060"/>
                </a:solidFill>
                <a:latin typeface="Cambria"/>
              </a:rPr>
            </a:br>
            <a:r>
              <a:rPr lang="ru-RU" sz="1800" dirty="0" smtClean="0">
                <a:solidFill>
                  <a:srgbClr val="002060"/>
                </a:solidFill>
                <a:latin typeface="Cambria"/>
              </a:rPr>
              <a:t>)</a:t>
            </a:r>
            <a:endParaRPr lang="ru-RU" sz="3600" b="0" i="0" dirty="0">
              <a:solidFill>
                <a:srgbClr val="002060"/>
              </a:solidFill>
              <a:latin typeface="Cambria"/>
            </a:endParaRPr>
          </a:p>
        </p:txBody>
      </p:sp>
      <p:sp>
        <p:nvSpPr>
          <p:cNvPr id="4" name="Subtitle 3"/>
          <p:cNvSpPr>
            <a:spLocks noGrp="1"/>
          </p:cNvSpPr>
          <p:nvPr>
            <p:ph type="subTitle" idx="1"/>
          </p:nvPr>
        </p:nvSpPr>
        <p:spPr>
          <a:xfrm>
            <a:off x="4942284" y="5517232"/>
            <a:ext cx="7056784" cy="936104"/>
          </a:xfrm>
        </p:spPr>
        <p:txBody>
          <a:bodyPr>
            <a:normAutofit/>
          </a:bodyPr>
          <a:lstStyle/>
          <a:p>
            <a:pPr marL="0" indent="0" algn="r">
              <a:lnSpc>
                <a:spcPct val="110000"/>
              </a:lnSpc>
              <a:spcBef>
                <a:spcPts val="0"/>
              </a:spcBef>
              <a:buNone/>
            </a:pPr>
            <a:r>
              <a:rPr lang="ru-RU" sz="2100" b="1" dirty="0" err="1" smtClean="0">
                <a:solidFill>
                  <a:srgbClr val="C00000"/>
                </a:solidFill>
              </a:rPr>
              <a:t>Кумицкая</a:t>
            </a:r>
            <a:r>
              <a:rPr lang="ru-RU" sz="2100" b="1" dirty="0" smtClean="0">
                <a:solidFill>
                  <a:srgbClr val="C00000"/>
                </a:solidFill>
              </a:rPr>
              <a:t> Елена Викторовна, воспитатель ВКК;</a:t>
            </a:r>
          </a:p>
          <a:p>
            <a:pPr marL="0" indent="0" algn="r">
              <a:lnSpc>
                <a:spcPct val="110000"/>
              </a:lnSpc>
              <a:spcBef>
                <a:spcPts val="0"/>
              </a:spcBef>
              <a:buNone/>
            </a:pPr>
            <a:r>
              <a:rPr lang="ru-RU" sz="2100" b="1" dirty="0" err="1" smtClean="0">
                <a:solidFill>
                  <a:srgbClr val="C00000"/>
                </a:solidFill>
              </a:rPr>
              <a:t>Студеникина</a:t>
            </a:r>
            <a:r>
              <a:rPr lang="ru-RU" sz="2100" b="1" dirty="0" smtClean="0">
                <a:solidFill>
                  <a:srgbClr val="C00000"/>
                </a:solidFill>
              </a:rPr>
              <a:t> Ольга Николаевна, воспитатель ВКК</a:t>
            </a:r>
            <a:endParaRPr lang="ru-RU" sz="2100" b="1" dirty="0">
              <a:solidFill>
                <a:srgbClr val="C00000"/>
              </a:solidFill>
            </a:endParaRPr>
          </a:p>
        </p:txBody>
      </p:sp>
      <p:sp>
        <p:nvSpPr>
          <p:cNvPr id="5" name="Текст 4"/>
          <p:cNvSpPr>
            <a:spLocks noGrp="1"/>
          </p:cNvSpPr>
          <p:nvPr>
            <p:ph type="body" sz="quarter" idx="11"/>
          </p:nvPr>
        </p:nvSpPr>
        <p:spPr>
          <a:xfrm>
            <a:off x="2133972" y="478001"/>
            <a:ext cx="7920880" cy="838200"/>
          </a:xfrm>
        </p:spPr>
        <p:txBody>
          <a:bodyPr/>
          <a:lstStyle/>
          <a:p>
            <a:pPr marL="0" indent="0" algn="ctr" defTabSz="914400">
              <a:lnSpc>
                <a:spcPct val="85000"/>
              </a:lnSpc>
              <a:spcBef>
                <a:spcPts val="1800"/>
              </a:spcBef>
              <a:buNone/>
            </a:pPr>
            <a:r>
              <a:rPr lang="ru-RU" sz="1800" dirty="0" smtClean="0">
                <a:solidFill>
                  <a:srgbClr val="C00000"/>
                </a:solidFill>
                <a:latin typeface="Times New Roman" pitchFamily="18" charset="0"/>
                <a:cs typeface="Times New Roman" pitchFamily="18" charset="0"/>
              </a:rPr>
              <a:t>М</a:t>
            </a:r>
            <a:r>
              <a:rPr lang="ru-RU" sz="1800" b="0" i="0" baseline="0" dirty="0" smtClean="0">
                <a:solidFill>
                  <a:srgbClr val="C00000"/>
                </a:solidFill>
                <a:latin typeface="Times New Roman" pitchFamily="18" charset="0"/>
                <a:cs typeface="Times New Roman" pitchFamily="18" charset="0"/>
              </a:rPr>
              <a:t>униципальное</a:t>
            </a:r>
            <a:r>
              <a:rPr lang="ru-RU" sz="1800" b="0" i="0" dirty="0" smtClean="0">
                <a:solidFill>
                  <a:srgbClr val="C00000"/>
                </a:solidFill>
                <a:latin typeface="Times New Roman" pitchFamily="18" charset="0"/>
                <a:cs typeface="Times New Roman" pitchFamily="18" charset="0"/>
              </a:rPr>
              <a:t> казенное дошкольное образовательное учреждение Аннинский детский  сад № 7 общеразвивающего вида</a:t>
            </a:r>
            <a:endParaRPr lang="ru-RU" sz="1800" b="0" i="0" baseline="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8089201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txBox="1">
            <a:spLocks/>
          </p:cNvSpPr>
          <p:nvPr/>
        </p:nvSpPr>
        <p:spPr>
          <a:xfrm>
            <a:off x="3934175" y="260648"/>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rgbClr val="002060"/>
                </a:solidFill>
                <a:effectLst>
                  <a:outerShdw blurRad="38100" dist="38100" dir="2700000" algn="tl">
                    <a:srgbClr val="000000">
                      <a:alpha val="43137"/>
                    </a:srgbClr>
                  </a:outerShdw>
                </a:effectLst>
              </a:rPr>
              <a:t>2</a:t>
            </a:r>
            <a:r>
              <a:rPr lang="ru-RU" sz="1800" b="1" dirty="0" smtClean="0">
                <a:solidFill>
                  <a:srgbClr val="002060"/>
                </a:solidFill>
                <a:effectLst>
                  <a:outerShdw blurRad="38100" dist="38100" dir="2700000" algn="tl">
                    <a:srgbClr val="000000">
                      <a:alpha val="43137"/>
                    </a:srgbClr>
                  </a:outerShdw>
                </a:effectLst>
              </a:rPr>
              <a:t>. АКТИВНЫЙ СЕКТОР</a:t>
            </a:r>
            <a:endParaRPr lang="ru-RU" sz="1800" b="1" dirty="0">
              <a:solidFill>
                <a:srgbClr val="002060"/>
              </a:solidFill>
              <a:effectLst>
                <a:outerShdw blurRad="38100" dist="38100" dir="2700000" algn="tl">
                  <a:srgbClr val="000000">
                    <a:alpha val="43137"/>
                  </a:srgbClr>
                </a:outerShdw>
              </a:effectLst>
            </a:endParaRPr>
          </a:p>
        </p:txBody>
      </p:sp>
      <p:sp>
        <p:nvSpPr>
          <p:cNvPr id="5" name="Заголовок 2"/>
          <p:cNvSpPr txBox="1">
            <a:spLocks/>
          </p:cNvSpPr>
          <p:nvPr/>
        </p:nvSpPr>
        <p:spPr>
          <a:xfrm>
            <a:off x="304555" y="5908560"/>
            <a:ext cx="5099785" cy="760800"/>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a:solidFill>
                  <a:srgbClr val="002060"/>
                </a:solidFill>
                <a:effectLst>
                  <a:outerShdw blurRad="38100" dist="38100" dir="2700000" algn="tl">
                    <a:srgbClr val="000000">
                      <a:alpha val="43137"/>
                    </a:srgbClr>
                  </a:outerShdw>
                </a:effectLst>
              </a:rPr>
              <a:t>2.2. Активный </a:t>
            </a:r>
            <a:r>
              <a:rPr lang="ru-RU" sz="1600" dirty="0" smtClean="0">
                <a:solidFill>
                  <a:srgbClr val="002060"/>
                </a:solidFill>
                <a:effectLst>
                  <a:outerShdw blurRad="38100" dist="38100" dir="2700000" algn="tl">
                    <a:srgbClr val="000000">
                      <a:alpha val="43137"/>
                    </a:srgbClr>
                  </a:outerShdw>
                </a:effectLst>
              </a:rPr>
              <a:t>сектор </a:t>
            </a:r>
          </a:p>
          <a:p>
            <a:pPr algn="ctr"/>
            <a:r>
              <a:rPr lang="ru-RU" sz="1600" dirty="0" smtClean="0">
                <a:solidFill>
                  <a:srgbClr val="002060"/>
                </a:solidFill>
                <a:effectLst>
                  <a:outerShdw blurRad="38100" dist="38100" dir="2700000" algn="tl">
                    <a:srgbClr val="000000">
                      <a:alpha val="43137"/>
                    </a:srgbClr>
                  </a:outerShdw>
                </a:effectLst>
              </a:rPr>
              <a:t>(центр «Сюжетно-ролевые игры»</a:t>
            </a:r>
          </a:p>
          <a:p>
            <a:pPr algn="ctr"/>
            <a:r>
              <a:rPr lang="ru-RU" sz="1600" dirty="0" smtClean="0">
                <a:solidFill>
                  <a:srgbClr val="002060"/>
                </a:solidFill>
                <a:effectLst>
                  <a:outerShdw blurRad="38100" dist="38100" dir="2700000" algn="tl">
                    <a:srgbClr val="000000">
                      <a:alpha val="43137"/>
                    </a:srgbClr>
                  </a:outerShdw>
                </a:effectLst>
              </a:rPr>
              <a:t>«Кухня»)</a:t>
            </a:r>
            <a:endParaRPr lang="ru-RU" sz="1600" dirty="0">
              <a:solidFill>
                <a:srgbClr val="002060"/>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6568429" y="5908560"/>
            <a:ext cx="4537207" cy="609600"/>
          </a:xfrm>
          <a:prstGeom prst="rect">
            <a:avLst/>
          </a:prstGeom>
        </p:spPr>
        <p:txBody>
          <a:bodyPr>
            <a:normAutofit fontScale="92500" lnSpcReduction="100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2.2.1. </a:t>
            </a:r>
            <a:r>
              <a:rPr lang="ru-RU" sz="1600" dirty="0">
                <a:solidFill>
                  <a:srgbClr val="002060"/>
                </a:solidFill>
                <a:effectLst>
                  <a:outerShdw blurRad="38100" dist="38100" dir="2700000" algn="tl">
                    <a:srgbClr val="000000">
                      <a:alpha val="43137"/>
                    </a:srgbClr>
                  </a:outerShdw>
                </a:effectLst>
              </a:rPr>
              <a:t>Активный сектор </a:t>
            </a:r>
            <a:endParaRPr lang="ru-RU" sz="1600" dirty="0" smtClean="0">
              <a:solidFill>
                <a:srgbClr val="002060"/>
              </a:solidFill>
              <a:effectLst>
                <a:outerShdw blurRad="38100" dist="38100" dir="2700000" algn="tl">
                  <a:srgbClr val="000000">
                    <a:alpha val="43137"/>
                  </a:srgbClr>
                </a:outerShdw>
              </a:effectLst>
            </a:endParaRPr>
          </a:p>
          <a:p>
            <a:pPr algn="ctr"/>
            <a:r>
              <a:rPr lang="ru-RU" sz="1600" dirty="0" smtClean="0">
                <a:solidFill>
                  <a:srgbClr val="002060"/>
                </a:solidFill>
                <a:effectLst>
                  <a:outerShdw blurRad="38100" dist="38100" dir="2700000" algn="tl">
                    <a:srgbClr val="000000">
                      <a:alpha val="43137"/>
                    </a:srgbClr>
                  </a:outerShdw>
                </a:effectLst>
              </a:rPr>
              <a:t>(центр «Сюжетно-ролевые игры»</a:t>
            </a:r>
          </a:p>
          <a:p>
            <a:pPr algn="ctr"/>
            <a:r>
              <a:rPr lang="ru-RU" sz="1600" dirty="0" smtClean="0">
                <a:solidFill>
                  <a:srgbClr val="002060"/>
                </a:solidFill>
                <a:effectLst>
                  <a:outerShdw blurRad="38100" dist="38100" dir="2700000" algn="tl">
                    <a:srgbClr val="000000">
                      <a:alpha val="43137"/>
                    </a:srgbClr>
                  </a:outerShdw>
                </a:effectLst>
              </a:rPr>
              <a:t>«Дочки-матери»)</a:t>
            </a:r>
            <a:endParaRPr lang="ru-RU" sz="1600" dirty="0">
              <a:solidFill>
                <a:srgbClr val="002060"/>
              </a:solidFill>
              <a:effectLst>
                <a:outerShdw blurRad="38100" dist="38100" dir="2700000" algn="tl">
                  <a:srgbClr val="000000">
                    <a:alpha val="43137"/>
                  </a:srgbClr>
                </a:outerShdw>
              </a:effectLst>
            </a:endParaRPr>
          </a:p>
        </p:txBody>
      </p:sp>
      <p:pic>
        <p:nvPicPr>
          <p:cNvPr id="3" name="Рисунок 2"/>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18514" b="18514"/>
          <a:stretch>
            <a:fillRect/>
          </a:stretch>
        </p:blipFill>
        <p:spPr>
          <a:xfrm>
            <a:off x="6142039" y="765175"/>
            <a:ext cx="5929312" cy="4978400"/>
          </a:xfrm>
        </p:spPr>
      </p:pic>
      <p:pic>
        <p:nvPicPr>
          <p:cNvPr id="8" name="Рисунок 7"/>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l="4551" r="4551"/>
          <a:stretch>
            <a:fillRect/>
          </a:stretch>
        </p:blipFill>
        <p:spPr>
          <a:xfrm>
            <a:off x="117748" y="764704"/>
            <a:ext cx="5846674" cy="4979988"/>
          </a:xfrm>
        </p:spPr>
      </p:pic>
    </p:spTree>
    <p:extLst>
      <p:ext uri="{BB962C8B-B14F-4D97-AF65-F5344CB8AC3E}">
        <p14:creationId xmlns:p14="http://schemas.microsoft.com/office/powerpoint/2010/main" xmlns="" val="38017772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txBox="1">
            <a:spLocks/>
          </p:cNvSpPr>
          <p:nvPr/>
        </p:nvSpPr>
        <p:spPr>
          <a:xfrm>
            <a:off x="3934175" y="260648"/>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rgbClr val="002060"/>
                </a:solidFill>
                <a:effectLst>
                  <a:outerShdw blurRad="38100" dist="38100" dir="2700000" algn="tl">
                    <a:srgbClr val="000000">
                      <a:alpha val="43137"/>
                    </a:srgbClr>
                  </a:outerShdw>
                </a:effectLst>
              </a:rPr>
              <a:t>2</a:t>
            </a:r>
            <a:r>
              <a:rPr lang="ru-RU" sz="1800" b="1" dirty="0" smtClean="0">
                <a:solidFill>
                  <a:srgbClr val="002060"/>
                </a:solidFill>
                <a:effectLst>
                  <a:outerShdw blurRad="38100" dist="38100" dir="2700000" algn="tl">
                    <a:srgbClr val="000000">
                      <a:alpha val="43137"/>
                    </a:srgbClr>
                  </a:outerShdw>
                </a:effectLst>
              </a:rPr>
              <a:t>. АКТИВНЫЙ СЕКТОР</a:t>
            </a:r>
            <a:endParaRPr lang="ru-RU" sz="1800" b="1" dirty="0">
              <a:solidFill>
                <a:srgbClr val="002060"/>
              </a:solidFill>
              <a:effectLst>
                <a:outerShdw blurRad="38100" dist="38100" dir="2700000" algn="tl">
                  <a:srgbClr val="000000">
                    <a:alpha val="43137"/>
                  </a:srgbClr>
                </a:outerShdw>
              </a:effectLst>
            </a:endParaRPr>
          </a:p>
        </p:txBody>
      </p:sp>
      <p:sp>
        <p:nvSpPr>
          <p:cNvPr id="5" name="Заголовок 2"/>
          <p:cNvSpPr txBox="1">
            <a:spLocks/>
          </p:cNvSpPr>
          <p:nvPr/>
        </p:nvSpPr>
        <p:spPr>
          <a:xfrm>
            <a:off x="304555" y="5908560"/>
            <a:ext cx="5099785" cy="760800"/>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2.2.2 Активный сектор </a:t>
            </a:r>
          </a:p>
          <a:p>
            <a:pPr algn="ctr"/>
            <a:r>
              <a:rPr lang="ru-RU" sz="1600" dirty="0" smtClean="0">
                <a:solidFill>
                  <a:srgbClr val="002060"/>
                </a:solidFill>
                <a:effectLst>
                  <a:outerShdw blurRad="38100" dist="38100" dir="2700000" algn="tl">
                    <a:srgbClr val="000000">
                      <a:alpha val="43137"/>
                    </a:srgbClr>
                  </a:outerShdw>
                </a:effectLst>
              </a:rPr>
              <a:t>(центр «Сюжетно-ролевые игры»</a:t>
            </a:r>
          </a:p>
          <a:p>
            <a:pPr algn="ctr"/>
            <a:r>
              <a:rPr lang="ru-RU" sz="1600" dirty="0" smtClean="0">
                <a:solidFill>
                  <a:srgbClr val="002060"/>
                </a:solidFill>
                <a:effectLst>
                  <a:outerShdw blurRad="38100" dist="38100" dir="2700000" algn="tl">
                    <a:srgbClr val="000000">
                      <a:alpha val="43137"/>
                    </a:srgbClr>
                  </a:outerShdw>
                </a:effectLst>
              </a:rPr>
              <a:t>«Дорожное движение»)</a:t>
            </a:r>
            <a:endParaRPr lang="ru-RU" sz="1600" dirty="0">
              <a:solidFill>
                <a:srgbClr val="002060"/>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6568429" y="5908560"/>
            <a:ext cx="4537207" cy="609600"/>
          </a:xfrm>
          <a:prstGeom prst="rect">
            <a:avLst/>
          </a:prstGeom>
        </p:spPr>
        <p:txBody>
          <a:bodyPr>
            <a:normAutofit fontScale="92500" lnSpcReduction="100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2.2.3. </a:t>
            </a:r>
            <a:r>
              <a:rPr lang="ru-RU" sz="1600" dirty="0">
                <a:solidFill>
                  <a:srgbClr val="002060"/>
                </a:solidFill>
                <a:effectLst>
                  <a:outerShdw blurRad="38100" dist="38100" dir="2700000" algn="tl">
                    <a:srgbClr val="000000">
                      <a:alpha val="43137"/>
                    </a:srgbClr>
                  </a:outerShdw>
                </a:effectLst>
              </a:rPr>
              <a:t>Активный сектор </a:t>
            </a:r>
            <a:endParaRPr lang="ru-RU" sz="1600" dirty="0" smtClean="0">
              <a:solidFill>
                <a:srgbClr val="002060"/>
              </a:solidFill>
              <a:effectLst>
                <a:outerShdw blurRad="38100" dist="38100" dir="2700000" algn="tl">
                  <a:srgbClr val="000000">
                    <a:alpha val="43137"/>
                  </a:srgbClr>
                </a:outerShdw>
              </a:effectLst>
            </a:endParaRPr>
          </a:p>
          <a:p>
            <a:pPr algn="ctr"/>
            <a:r>
              <a:rPr lang="ru-RU" sz="1600" dirty="0" smtClean="0">
                <a:solidFill>
                  <a:srgbClr val="002060"/>
                </a:solidFill>
                <a:effectLst>
                  <a:outerShdw blurRad="38100" dist="38100" dir="2700000" algn="tl">
                    <a:srgbClr val="000000">
                      <a:alpha val="43137"/>
                    </a:srgbClr>
                  </a:outerShdw>
                </a:effectLst>
              </a:rPr>
              <a:t>(центр «Сюжетно-ролевые игры»</a:t>
            </a:r>
          </a:p>
          <a:p>
            <a:pPr algn="ctr"/>
            <a:r>
              <a:rPr lang="ru-RU" sz="1600" dirty="0" smtClean="0">
                <a:solidFill>
                  <a:srgbClr val="002060"/>
                </a:solidFill>
                <a:effectLst>
                  <a:outerShdw blurRad="38100" dist="38100" dir="2700000" algn="tl">
                    <a:srgbClr val="000000">
                      <a:alpha val="43137"/>
                    </a:srgbClr>
                  </a:outerShdw>
                </a:effectLst>
              </a:rPr>
              <a:t>«Ферма»)</a:t>
            </a:r>
            <a:endParaRPr lang="ru-RU" sz="1600" dirty="0">
              <a:solidFill>
                <a:srgbClr val="002060"/>
              </a:solidFill>
              <a:effectLst>
                <a:outerShdw blurRad="38100" dist="38100" dir="2700000" algn="tl">
                  <a:srgbClr val="000000">
                    <a:alpha val="43137"/>
                  </a:srgbClr>
                </a:outerShdw>
              </a:effectLst>
            </a:endParaRPr>
          </a:p>
        </p:txBody>
      </p:sp>
      <p:pic>
        <p:nvPicPr>
          <p:cNvPr id="9" name="Рисунок 8"/>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l="11668" r="11668"/>
          <a:stretch>
            <a:fillRect/>
          </a:stretch>
        </p:blipFill>
        <p:spPr>
          <a:xfrm>
            <a:off x="328615" y="612775"/>
            <a:ext cx="5413375" cy="5295900"/>
          </a:xfrm>
        </p:spPr>
      </p:pic>
      <p:pic>
        <p:nvPicPr>
          <p:cNvPr id="10" name="Рисунок 9"/>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t="2551" b="2551"/>
          <a:stretch>
            <a:fillRect/>
          </a:stretch>
        </p:blipFill>
        <p:spPr>
          <a:xfrm>
            <a:off x="5964239" y="908054"/>
            <a:ext cx="6035674" cy="4295775"/>
          </a:xfrm>
        </p:spPr>
      </p:pic>
    </p:spTree>
    <p:extLst>
      <p:ext uri="{BB962C8B-B14F-4D97-AF65-F5344CB8AC3E}">
        <p14:creationId xmlns:p14="http://schemas.microsoft.com/office/powerpoint/2010/main" xmlns="" val="6079903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2930" b="2930"/>
          <a:stretch>
            <a:fillRect/>
          </a:stretch>
        </p:blipFill>
        <p:spPr>
          <a:xfrm>
            <a:off x="981845" y="548680"/>
            <a:ext cx="3978274" cy="5515418"/>
          </a:xfrm>
        </p:spPr>
      </p:pic>
      <p:sp>
        <p:nvSpPr>
          <p:cNvPr id="3" name="Заголовок 2"/>
          <p:cNvSpPr>
            <a:spLocks noGrp="1"/>
          </p:cNvSpPr>
          <p:nvPr>
            <p:ph type="title"/>
          </p:nvPr>
        </p:nvSpPr>
        <p:spPr>
          <a:xfrm>
            <a:off x="549795" y="5949281"/>
            <a:ext cx="4320480" cy="827144"/>
          </a:xfrm>
        </p:spPr>
        <p:txBody>
          <a:bodyPr>
            <a:normAutofit/>
          </a:bodyPr>
          <a:lstStyle/>
          <a:p>
            <a:pPr algn="ctr"/>
            <a:r>
              <a:rPr lang="ru-RU" sz="1600" dirty="0" smtClean="0">
                <a:solidFill>
                  <a:srgbClr val="002060"/>
                </a:solidFill>
                <a:effectLst>
                  <a:outerShdw blurRad="38100" dist="38100" dir="2700000" algn="tl">
                    <a:srgbClr val="000000">
                      <a:alpha val="43137"/>
                    </a:srgbClr>
                  </a:outerShdw>
                </a:effectLst>
              </a:rPr>
              <a:t>2.2.4. </a:t>
            </a:r>
            <a:r>
              <a:rPr lang="ru-RU" sz="1600" dirty="0">
                <a:solidFill>
                  <a:srgbClr val="002060"/>
                </a:solidFill>
                <a:effectLst>
                  <a:outerShdw blurRad="38100" dist="38100" dir="2700000" algn="tl">
                    <a:srgbClr val="000000">
                      <a:alpha val="43137"/>
                    </a:srgbClr>
                  </a:outerShdw>
                </a:effectLst>
              </a:rPr>
              <a:t>Активный сектор </a:t>
            </a:r>
            <a:r>
              <a:rPr lang="ru-RU" sz="1600" dirty="0" smtClean="0">
                <a:solidFill>
                  <a:srgbClr val="002060"/>
                </a:solidFill>
                <a:effectLst>
                  <a:outerShdw blurRad="38100" dist="38100" dir="2700000" algn="tl">
                    <a:srgbClr val="000000">
                      <a:alpha val="43137"/>
                    </a:srgbClr>
                  </a:outerShdw>
                </a:effectLst>
              </a:rPr>
              <a:t/>
            </a:r>
            <a:br>
              <a:rPr lang="ru-RU" sz="1600" dirty="0" smtClean="0">
                <a:solidFill>
                  <a:srgbClr val="002060"/>
                </a:solidFill>
                <a:effectLst>
                  <a:outerShdw blurRad="38100" dist="38100" dir="2700000" algn="tl">
                    <a:srgbClr val="000000">
                      <a:alpha val="43137"/>
                    </a:srgbClr>
                  </a:outerShdw>
                </a:effectLst>
              </a:rPr>
            </a:br>
            <a:r>
              <a:rPr lang="ru-RU" sz="1600" dirty="0" smtClean="0">
                <a:solidFill>
                  <a:srgbClr val="002060"/>
                </a:solidFill>
                <a:effectLst>
                  <a:outerShdw blurRad="38100" dist="38100" dir="2700000" algn="tl">
                    <a:srgbClr val="000000">
                      <a:alpha val="43137"/>
                    </a:srgbClr>
                  </a:outerShdw>
                </a:effectLst>
              </a:rPr>
              <a:t>(центр  «Сюжетно-ролевые игры» «Парикмахерская»)</a:t>
            </a:r>
            <a:endParaRPr lang="ru-RU" sz="1600" dirty="0">
              <a:solidFill>
                <a:srgbClr val="002060"/>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6382444" y="5733260"/>
            <a:ext cx="4342706" cy="1026909"/>
          </a:xfrm>
        </p:spPr>
        <p:txBody>
          <a:bodyPr>
            <a:noAutofit/>
          </a:bodyPr>
          <a:lstStyle/>
          <a:p>
            <a:pPr algn="ctr">
              <a:lnSpc>
                <a:spcPct val="100000"/>
              </a:lnSpc>
              <a:spcBef>
                <a:spcPts val="0"/>
              </a:spcBef>
            </a:pPr>
            <a:endParaRPr lang="ru-RU" sz="1600" dirty="0" smtClean="0">
              <a:solidFill>
                <a:schemeClr val="accent5">
                  <a:lumMod val="60000"/>
                  <a:lumOff val="40000"/>
                </a:schemeClr>
              </a:solidFill>
              <a:effectLst>
                <a:outerShdw blurRad="38100" dist="38100" dir="2700000" algn="tl">
                  <a:srgbClr val="000000">
                    <a:alpha val="43137"/>
                  </a:srgbClr>
                </a:outerShdw>
              </a:effectLst>
            </a:endParaRPr>
          </a:p>
          <a:p>
            <a:pPr algn="ctr">
              <a:lnSpc>
                <a:spcPct val="100000"/>
              </a:lnSpc>
              <a:spcBef>
                <a:spcPts val="0"/>
              </a:spcBef>
            </a:pPr>
            <a:r>
              <a:rPr lang="ru-RU" sz="1600" dirty="0" smtClean="0">
                <a:solidFill>
                  <a:srgbClr val="002060"/>
                </a:solidFill>
                <a:effectLst>
                  <a:outerShdw blurRad="38100" dist="38100" dir="2700000" algn="tl">
                    <a:srgbClr val="000000">
                      <a:alpha val="43137"/>
                    </a:srgbClr>
                  </a:outerShdw>
                </a:effectLst>
              </a:rPr>
              <a:t>2.2.5. </a:t>
            </a:r>
            <a:r>
              <a:rPr lang="ru-RU" sz="1600" dirty="0">
                <a:solidFill>
                  <a:srgbClr val="002060"/>
                </a:solidFill>
                <a:effectLst>
                  <a:outerShdw blurRad="38100" dist="38100" dir="2700000" algn="tl">
                    <a:srgbClr val="000000">
                      <a:alpha val="43137"/>
                    </a:srgbClr>
                  </a:outerShdw>
                </a:effectLst>
              </a:rPr>
              <a:t>Активный </a:t>
            </a:r>
            <a:r>
              <a:rPr lang="ru-RU" sz="1600" dirty="0" smtClean="0">
                <a:solidFill>
                  <a:srgbClr val="002060"/>
                </a:solidFill>
                <a:effectLst>
                  <a:outerShdw blurRad="38100" dist="38100" dir="2700000" algn="tl">
                    <a:srgbClr val="000000">
                      <a:alpha val="43137"/>
                    </a:srgbClr>
                  </a:outerShdw>
                </a:effectLst>
              </a:rPr>
              <a:t>сектор</a:t>
            </a:r>
          </a:p>
          <a:p>
            <a:pPr algn="ctr">
              <a:lnSpc>
                <a:spcPct val="100000"/>
              </a:lnSpc>
              <a:spcBef>
                <a:spcPts val="0"/>
              </a:spcBef>
            </a:pPr>
            <a:r>
              <a:rPr lang="ru-RU" sz="1600" dirty="0" smtClean="0">
                <a:solidFill>
                  <a:srgbClr val="002060"/>
                </a:solidFill>
                <a:effectLst>
                  <a:outerShdw blurRad="38100" dist="38100" dir="2700000" algn="tl">
                    <a:srgbClr val="000000">
                      <a:alpha val="43137"/>
                    </a:srgbClr>
                  </a:outerShdw>
                </a:effectLst>
              </a:rPr>
              <a:t> (центр «Сюжетно-ролевые игры»  пространство для хранения реквизита)</a:t>
            </a:r>
            <a:endParaRPr lang="ru-RU" sz="1600" dirty="0">
              <a:solidFill>
                <a:srgbClr val="002060"/>
              </a:solidFill>
              <a:effectLst>
                <a:outerShdw blurRad="38100" dist="38100" dir="2700000" algn="tl">
                  <a:srgbClr val="000000">
                    <a:alpha val="43137"/>
                  </a:srgbClr>
                </a:outerShdw>
              </a:effectLst>
            </a:endParaRPr>
          </a:p>
        </p:txBody>
      </p:sp>
      <p:pic>
        <p:nvPicPr>
          <p:cNvPr id="9" name="Рисунок 8"/>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l="1597" r="1597"/>
          <a:stretch>
            <a:fillRect/>
          </a:stretch>
        </p:blipFill>
        <p:spPr>
          <a:xfrm>
            <a:off x="6526462" y="548680"/>
            <a:ext cx="4625975" cy="5512502"/>
          </a:xfrm>
        </p:spPr>
      </p:pic>
      <p:sp>
        <p:nvSpPr>
          <p:cNvPr id="7" name="Заголовок 2"/>
          <p:cNvSpPr txBox="1">
            <a:spLocks/>
          </p:cNvSpPr>
          <p:nvPr/>
        </p:nvSpPr>
        <p:spPr>
          <a:xfrm>
            <a:off x="3934175" y="44061"/>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rgbClr val="002060"/>
                </a:solidFill>
                <a:effectLst>
                  <a:outerShdw blurRad="38100" dist="38100" dir="2700000" algn="tl">
                    <a:srgbClr val="000000">
                      <a:alpha val="43137"/>
                    </a:srgbClr>
                  </a:outerShdw>
                </a:effectLst>
              </a:rPr>
              <a:t>2</a:t>
            </a:r>
            <a:r>
              <a:rPr lang="ru-RU" sz="1800" b="1" dirty="0" smtClean="0">
                <a:solidFill>
                  <a:srgbClr val="002060"/>
                </a:solidFill>
                <a:effectLst>
                  <a:outerShdw blurRad="38100" dist="38100" dir="2700000" algn="tl">
                    <a:srgbClr val="000000">
                      <a:alpha val="43137"/>
                    </a:srgbClr>
                  </a:outerShdw>
                </a:effectLst>
              </a:rPr>
              <a:t>. АКТИВНЫЙ СЕКТОР</a:t>
            </a:r>
            <a:endParaRPr lang="ru-RU" sz="18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1961106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l="10647" r="10647"/>
          <a:stretch>
            <a:fillRect/>
          </a:stretch>
        </p:blipFill>
        <p:spPr>
          <a:xfrm>
            <a:off x="189756" y="1340772"/>
            <a:ext cx="5876925" cy="3960813"/>
          </a:xfrm>
        </p:spPr>
      </p:pic>
      <p:sp>
        <p:nvSpPr>
          <p:cNvPr id="3" name="Заголовок 2"/>
          <p:cNvSpPr>
            <a:spLocks noGrp="1"/>
          </p:cNvSpPr>
          <p:nvPr>
            <p:ph type="title"/>
          </p:nvPr>
        </p:nvSpPr>
        <p:spPr>
          <a:xfrm>
            <a:off x="405781" y="5517232"/>
            <a:ext cx="5260755" cy="864096"/>
          </a:xfrm>
        </p:spPr>
        <p:txBody>
          <a:bodyPr>
            <a:normAutofit fontScale="90000"/>
          </a:bodyPr>
          <a:lstStyle/>
          <a:p>
            <a:pPr algn="ctr"/>
            <a:r>
              <a:rPr lang="ru-RU" sz="1600" dirty="0">
                <a:solidFill>
                  <a:schemeClr val="accent5">
                    <a:lumMod val="60000"/>
                    <a:lumOff val="40000"/>
                  </a:schemeClr>
                </a:solidFill>
                <a:effectLst>
                  <a:outerShdw blurRad="38100" dist="38100" dir="2700000" algn="tl">
                    <a:srgbClr val="000000">
                      <a:alpha val="43137"/>
                    </a:srgbClr>
                  </a:outerShdw>
                </a:effectLst>
              </a:rPr>
              <a:t/>
            </a:r>
            <a:br>
              <a:rPr lang="ru-RU" sz="1600" dirty="0">
                <a:solidFill>
                  <a:schemeClr val="accent5">
                    <a:lumMod val="60000"/>
                    <a:lumOff val="40000"/>
                  </a:schemeClr>
                </a:solidFill>
                <a:effectLst>
                  <a:outerShdw blurRad="38100" dist="38100" dir="2700000" algn="tl">
                    <a:srgbClr val="000000">
                      <a:alpha val="43137"/>
                    </a:srgbClr>
                  </a:outerShdw>
                </a:effectLst>
              </a:rPr>
            </a:br>
            <a:r>
              <a:rPr lang="ru-RU" sz="1600" dirty="0" smtClean="0">
                <a:solidFill>
                  <a:schemeClr val="accent5">
                    <a:lumMod val="60000"/>
                    <a:lumOff val="40000"/>
                  </a:schemeClr>
                </a:solidFill>
                <a:effectLst>
                  <a:outerShdw blurRad="38100" dist="38100" dir="2700000" algn="tl">
                    <a:srgbClr val="000000">
                      <a:alpha val="43137"/>
                    </a:srgbClr>
                  </a:outerShdw>
                </a:effectLst>
              </a:rPr>
              <a:t/>
            </a:r>
            <a:br>
              <a:rPr lang="ru-RU" sz="1600" dirty="0" smtClean="0">
                <a:solidFill>
                  <a:schemeClr val="accent5">
                    <a:lumMod val="60000"/>
                    <a:lumOff val="40000"/>
                  </a:schemeClr>
                </a:solidFill>
                <a:effectLst>
                  <a:outerShdw blurRad="38100" dist="38100" dir="2700000" algn="tl">
                    <a:srgbClr val="000000">
                      <a:alpha val="43137"/>
                    </a:srgbClr>
                  </a:outerShdw>
                </a:effectLst>
              </a:rPr>
            </a:br>
            <a:r>
              <a:rPr lang="ru-RU" sz="2000" dirty="0" smtClean="0">
                <a:solidFill>
                  <a:srgbClr val="002060"/>
                </a:solidFill>
                <a:effectLst>
                  <a:outerShdw blurRad="38100" dist="38100" dir="2700000" algn="tl">
                    <a:srgbClr val="000000">
                      <a:alpha val="43137"/>
                    </a:srgbClr>
                  </a:outerShdw>
                </a:effectLst>
              </a:rPr>
              <a:t>2.2.4</a:t>
            </a:r>
            <a:r>
              <a:rPr lang="ru-RU" sz="2000" dirty="0">
                <a:solidFill>
                  <a:srgbClr val="002060"/>
                </a:solidFill>
                <a:effectLst>
                  <a:outerShdw blurRad="38100" dist="38100" dir="2700000" algn="tl">
                    <a:srgbClr val="000000">
                      <a:alpha val="43137"/>
                    </a:srgbClr>
                  </a:outerShdw>
                </a:effectLst>
              </a:rPr>
              <a:t>. Активный сектор </a:t>
            </a:r>
            <a:r>
              <a:rPr lang="ru-RU" sz="2000" dirty="0" smtClean="0">
                <a:solidFill>
                  <a:srgbClr val="002060"/>
                </a:solidFill>
                <a:effectLst>
                  <a:outerShdw blurRad="38100" dist="38100" dir="2700000" algn="tl">
                    <a:srgbClr val="000000">
                      <a:alpha val="43137"/>
                    </a:srgbClr>
                  </a:outerShdw>
                </a:effectLst>
              </a:rPr>
              <a:t/>
            </a:r>
            <a:br>
              <a:rPr lang="ru-RU" sz="2000" dirty="0" smtClean="0">
                <a:solidFill>
                  <a:srgbClr val="002060"/>
                </a:solidFill>
                <a:effectLst>
                  <a:outerShdw blurRad="38100" dist="38100" dir="2700000" algn="tl">
                    <a:srgbClr val="000000">
                      <a:alpha val="43137"/>
                    </a:srgbClr>
                  </a:outerShdw>
                </a:effectLst>
              </a:rPr>
            </a:br>
            <a:r>
              <a:rPr lang="ru-RU" sz="2000" dirty="0" smtClean="0">
                <a:solidFill>
                  <a:srgbClr val="002060"/>
                </a:solidFill>
                <a:effectLst>
                  <a:outerShdw blurRad="38100" dist="38100" dir="2700000" algn="tl">
                    <a:srgbClr val="000000">
                      <a:alpha val="43137"/>
                    </a:srgbClr>
                  </a:outerShdw>
                </a:effectLst>
              </a:rPr>
              <a:t>(центр «Мир звуков и музыки» )</a:t>
            </a:r>
            <a:endParaRPr lang="ru-RU" sz="2000" dirty="0">
              <a:solidFill>
                <a:srgbClr val="002060"/>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6238430" y="5805265"/>
            <a:ext cx="5400600" cy="792088"/>
          </a:xfrm>
        </p:spPr>
        <p:txBody>
          <a:bodyPr>
            <a:noAutofit/>
          </a:bodyPr>
          <a:lstStyle/>
          <a:p>
            <a:pPr algn="ctr">
              <a:lnSpc>
                <a:spcPct val="100000"/>
              </a:lnSpc>
              <a:spcBef>
                <a:spcPts val="0"/>
              </a:spcBef>
            </a:pPr>
            <a:r>
              <a:rPr lang="ru-RU" dirty="0">
                <a:solidFill>
                  <a:srgbClr val="002060"/>
                </a:solidFill>
                <a:effectLst>
                  <a:outerShdw blurRad="38100" dist="38100" dir="2700000" algn="tl">
                    <a:srgbClr val="000000">
                      <a:alpha val="43137"/>
                    </a:srgbClr>
                  </a:outerShdw>
                </a:effectLst>
              </a:rPr>
              <a:t>2.2.5. Активный сектор </a:t>
            </a:r>
            <a:endParaRPr lang="ru-RU" dirty="0" smtClean="0">
              <a:solidFill>
                <a:srgbClr val="002060"/>
              </a:solidFill>
              <a:effectLst>
                <a:outerShdw blurRad="38100" dist="38100" dir="2700000" algn="tl">
                  <a:srgbClr val="000000">
                    <a:alpha val="43137"/>
                  </a:srgbClr>
                </a:outerShdw>
              </a:effectLst>
            </a:endParaRPr>
          </a:p>
          <a:p>
            <a:pPr algn="ctr">
              <a:lnSpc>
                <a:spcPct val="100000"/>
              </a:lnSpc>
              <a:spcBef>
                <a:spcPts val="0"/>
              </a:spcBef>
            </a:pPr>
            <a:r>
              <a:rPr lang="ru-RU" dirty="0" smtClean="0">
                <a:solidFill>
                  <a:srgbClr val="002060"/>
                </a:solidFill>
                <a:effectLst>
                  <a:outerShdw blurRad="38100" dist="38100" dir="2700000" algn="tl">
                    <a:srgbClr val="000000">
                      <a:alpha val="43137"/>
                    </a:srgbClr>
                  </a:outerShdw>
                </a:effectLst>
              </a:rPr>
              <a:t>(центр «Театрализованная деятельность»)</a:t>
            </a:r>
            <a:endParaRPr lang="ru-RU" dirty="0">
              <a:solidFill>
                <a:srgbClr val="002060"/>
              </a:solidFill>
              <a:effectLst>
                <a:outerShdw blurRad="38100" dist="38100" dir="2700000" algn="tl">
                  <a:srgbClr val="000000">
                    <a:alpha val="43137"/>
                  </a:srgbClr>
                </a:outerShdw>
              </a:effectLst>
            </a:endParaRPr>
          </a:p>
        </p:txBody>
      </p:sp>
      <p:pic>
        <p:nvPicPr>
          <p:cNvPr id="2" name="Рисунок 1"/>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t="424" b="424"/>
          <a:stretch>
            <a:fillRect/>
          </a:stretch>
        </p:blipFill>
        <p:spPr>
          <a:xfrm>
            <a:off x="6166421" y="1340768"/>
            <a:ext cx="5774666" cy="3960440"/>
          </a:xfrm>
        </p:spPr>
      </p:pic>
      <p:sp>
        <p:nvSpPr>
          <p:cNvPr id="7" name="Заголовок 2"/>
          <p:cNvSpPr txBox="1">
            <a:spLocks/>
          </p:cNvSpPr>
          <p:nvPr/>
        </p:nvSpPr>
        <p:spPr>
          <a:xfrm>
            <a:off x="3934175" y="44061"/>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rgbClr val="002060"/>
                </a:solidFill>
                <a:effectLst>
                  <a:outerShdw blurRad="38100" dist="38100" dir="2700000" algn="tl">
                    <a:srgbClr val="000000">
                      <a:alpha val="43137"/>
                    </a:srgbClr>
                  </a:outerShdw>
                </a:effectLst>
              </a:rPr>
              <a:t>2</a:t>
            </a:r>
            <a:r>
              <a:rPr lang="ru-RU" sz="1800" b="1" dirty="0" smtClean="0">
                <a:solidFill>
                  <a:srgbClr val="002060"/>
                </a:solidFill>
                <a:effectLst>
                  <a:outerShdw blurRad="38100" dist="38100" dir="2700000" algn="tl">
                    <a:srgbClr val="000000">
                      <a:alpha val="43137"/>
                    </a:srgbClr>
                  </a:outerShdw>
                </a:effectLst>
              </a:rPr>
              <a:t>. АКТИВНЫЙ СЕКТОР</a:t>
            </a:r>
            <a:endParaRPr lang="ru-RU" sz="18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25718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2"/>
          <p:cNvSpPr txBox="1">
            <a:spLocks/>
          </p:cNvSpPr>
          <p:nvPr/>
        </p:nvSpPr>
        <p:spPr>
          <a:xfrm>
            <a:off x="3934175" y="44061"/>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002060"/>
                </a:solidFill>
                <a:effectLst>
                  <a:outerShdw blurRad="38100" dist="38100" dir="2700000" algn="tl">
                    <a:srgbClr val="000000">
                      <a:alpha val="43137"/>
                    </a:srgbClr>
                  </a:outerShdw>
                </a:effectLst>
              </a:rPr>
              <a:t>3. СПОКОЙНЫЙ СЕКТОР</a:t>
            </a:r>
            <a:endParaRPr lang="ru-RU" sz="1800" b="1" dirty="0">
              <a:solidFill>
                <a:srgbClr val="002060"/>
              </a:solidFill>
              <a:effectLst>
                <a:outerShdw blurRad="38100" dist="38100" dir="2700000" algn="tl">
                  <a:srgbClr val="000000">
                    <a:alpha val="43137"/>
                  </a:srgbClr>
                </a:outerShdw>
              </a:effectLst>
            </a:endParaRPr>
          </a:p>
        </p:txBody>
      </p:sp>
      <p:sp>
        <p:nvSpPr>
          <p:cNvPr id="11" name="Заголовок 2"/>
          <p:cNvSpPr txBox="1">
            <a:spLocks/>
          </p:cNvSpPr>
          <p:nvPr/>
        </p:nvSpPr>
        <p:spPr>
          <a:xfrm>
            <a:off x="-344502" y="6149069"/>
            <a:ext cx="6150882" cy="827144"/>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2.4. Спокойный сектор</a:t>
            </a:r>
            <a:br>
              <a:rPr lang="ru-RU" sz="1600" dirty="0" smtClean="0">
                <a:solidFill>
                  <a:srgbClr val="002060"/>
                </a:solidFill>
                <a:effectLst>
                  <a:outerShdw blurRad="38100" dist="38100" dir="2700000" algn="tl">
                    <a:srgbClr val="000000">
                      <a:alpha val="43137"/>
                    </a:srgbClr>
                  </a:outerShdw>
                </a:effectLst>
              </a:rPr>
            </a:br>
            <a:r>
              <a:rPr lang="ru-RU" sz="1600" dirty="0" smtClean="0">
                <a:solidFill>
                  <a:srgbClr val="002060"/>
                </a:solidFill>
                <a:effectLst>
                  <a:outerShdw blurRad="38100" dist="38100" dir="2700000" algn="tl">
                    <a:srgbClr val="000000">
                      <a:alpha val="43137"/>
                    </a:srgbClr>
                  </a:outerShdw>
                </a:effectLst>
              </a:rPr>
              <a:t> («Центр творчества» и «Художественная мастерская»)</a:t>
            </a:r>
            <a:endParaRPr lang="ru-RU" sz="1600" dirty="0">
              <a:solidFill>
                <a:srgbClr val="002060"/>
              </a:solidFill>
              <a:effectLst>
                <a:outerShdw blurRad="38100" dist="38100" dir="2700000" algn="tl">
                  <a:srgbClr val="000000">
                    <a:alpha val="43137"/>
                  </a:srgbClr>
                </a:outerShdw>
              </a:effectLst>
            </a:endParaRPr>
          </a:p>
        </p:txBody>
      </p:sp>
      <p:sp>
        <p:nvSpPr>
          <p:cNvPr id="12" name="Текст 3"/>
          <p:cNvSpPr txBox="1">
            <a:spLocks/>
          </p:cNvSpPr>
          <p:nvPr/>
        </p:nvSpPr>
        <p:spPr>
          <a:xfrm>
            <a:off x="4090578" y="6097506"/>
            <a:ext cx="4095360" cy="702264"/>
          </a:xfrm>
          <a:prstGeom prst="rect">
            <a:avLst/>
          </a:prstGeom>
        </p:spPr>
        <p:txBody>
          <a:bodyPr>
            <a:noAutofit/>
          </a:bodyPr>
          <a:lstStyle>
            <a:lvl1pPr marL="223838" indent="-223838"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475488" indent="-228600" algn="l" defTabSz="914400" rtl="0" eaLnBrk="1" latinLnBrk="0" hangingPunct="1">
              <a:lnSpc>
                <a:spcPct val="90000"/>
              </a:lnSpc>
              <a:spcBef>
                <a:spcPts val="600"/>
              </a:spcBef>
              <a:buFont typeface="Arial" pitchFamily="34" charset="0"/>
              <a:buChar char="–"/>
              <a:defRPr sz="2000" kern="1200">
                <a:solidFill>
                  <a:schemeClr val="tx1"/>
                </a:solidFill>
                <a:latin typeface="+mn-lt"/>
                <a:ea typeface="+mn-ea"/>
                <a:cs typeface="+mn-cs"/>
              </a:defRPr>
            </a:lvl2pPr>
            <a:lvl3pPr marL="704088"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950976"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179576"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26464"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6pPr>
            <a:lvl7pPr marL="1655064"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01952"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8pPr>
            <a:lvl9pPr marL="213055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a:lstStyle>
          <a:p>
            <a:pPr marL="0" lvl="0" indent="0" algn="ctr">
              <a:lnSpc>
                <a:spcPct val="100000"/>
              </a:lnSpc>
              <a:spcBef>
                <a:spcPts val="0"/>
              </a:spcBef>
              <a:buSzTx/>
              <a:buNone/>
            </a:pPr>
            <a:endParaRPr lang="ru-RU" sz="1600" dirty="0">
              <a:solidFill>
                <a:srgbClr val="FFFF00"/>
              </a:solidFill>
              <a:effectLst>
                <a:outerShdw blurRad="38100" dist="38100" dir="2700000" algn="tl">
                  <a:srgbClr val="000000">
                    <a:alpha val="43137"/>
                  </a:srgbClr>
                </a:outerShdw>
              </a:effectLst>
            </a:endParaRPr>
          </a:p>
        </p:txBody>
      </p:sp>
      <p:sp>
        <p:nvSpPr>
          <p:cNvPr id="6" name="Прямоугольник 5"/>
          <p:cNvSpPr/>
          <p:nvPr/>
        </p:nvSpPr>
        <p:spPr>
          <a:xfrm>
            <a:off x="6670478" y="620689"/>
            <a:ext cx="5184576" cy="5047536"/>
          </a:xfrm>
          <a:prstGeom prst="rect">
            <a:avLst/>
          </a:prstGeom>
        </p:spPr>
        <p:txBody>
          <a:bodyPr wrap="square">
            <a:spAutoFit/>
          </a:bodyPr>
          <a:lstStyle/>
          <a:p>
            <a:r>
              <a:rPr lang="ru-RU" sz="1400" dirty="0" smtClean="0">
                <a:solidFill>
                  <a:srgbClr val="002060"/>
                </a:solidFill>
              </a:rPr>
              <a:t>Спокойный сектор содержит следующие центры: «Место для отдыха и уединения» «Центр творчества», «Художественная мастерская».</a:t>
            </a:r>
          </a:p>
          <a:p>
            <a:r>
              <a:rPr lang="ru-RU" sz="1400" dirty="0" smtClean="0">
                <a:solidFill>
                  <a:srgbClr val="002060"/>
                </a:solidFill>
              </a:rPr>
              <a:t>«Центр творчества» и «Художественная мастерская» расположены рядом для  удобства занятий продуктивной деятельностью. Воспитанникам доступны </a:t>
            </a:r>
            <a:r>
              <a:rPr lang="ru-RU" sz="1400" dirty="0">
                <a:solidFill>
                  <a:srgbClr val="002060"/>
                </a:solidFill>
              </a:rPr>
              <a:t>инструменты и материалы для практической деятельности: белая бумага и картон, набор цветной и гофрированной бумаги, пластилин, краски (акварель, гуашь), карандаши, кисти, ножницы, клей, фурнитура и природный материал </a:t>
            </a:r>
            <a:r>
              <a:rPr lang="ru-RU" sz="1400" dirty="0" smtClean="0">
                <a:solidFill>
                  <a:srgbClr val="002060"/>
                </a:solidFill>
              </a:rPr>
              <a:t>для создания поделок в различных техниках: рисунок, лепка, аппликация и их  украшения; </a:t>
            </a:r>
            <a:r>
              <a:rPr lang="ru-RU" sz="1400" dirty="0">
                <a:solidFill>
                  <a:srgbClr val="002060"/>
                </a:solidFill>
              </a:rPr>
              <a:t>сборник заданий для продуктивного творчества, варианты </a:t>
            </a:r>
            <a:r>
              <a:rPr lang="ru-RU" sz="1400" dirty="0" smtClean="0">
                <a:solidFill>
                  <a:srgbClr val="002060"/>
                </a:solidFill>
              </a:rPr>
              <a:t>поделок. </a:t>
            </a:r>
            <a:r>
              <a:rPr lang="ru-RU" sz="1400" dirty="0">
                <a:solidFill>
                  <a:srgbClr val="002060"/>
                </a:solidFill>
              </a:rPr>
              <a:t> </a:t>
            </a:r>
            <a:r>
              <a:rPr lang="ru-RU" sz="1400" dirty="0" smtClean="0">
                <a:solidFill>
                  <a:srgbClr val="002060"/>
                </a:solidFill>
              </a:rPr>
              <a:t>Расположены </a:t>
            </a:r>
            <a:r>
              <a:rPr lang="ru-RU" sz="1400" dirty="0">
                <a:solidFill>
                  <a:srgbClr val="002060"/>
                </a:solidFill>
              </a:rPr>
              <a:t>р</a:t>
            </a:r>
            <a:r>
              <a:rPr lang="ru-RU" sz="1400" dirty="0" smtClean="0">
                <a:solidFill>
                  <a:srgbClr val="002060"/>
                </a:solidFill>
              </a:rPr>
              <a:t>епродукции картин. Демонстрируемые продукты деятельности детей связаны с текущей деятельностью группы и имеют характер как групповой работы, так и индивидуальной. </a:t>
            </a:r>
          </a:p>
          <a:p>
            <a:r>
              <a:rPr lang="ru-RU" sz="1400" dirty="0" smtClean="0">
                <a:solidFill>
                  <a:srgbClr val="002060"/>
                </a:solidFill>
              </a:rPr>
              <a:t>«Место для  уединения»  отгорожено от активного сектора ширмой,  и плавно переходит в  «Место для отдыха», которые  легко просматриваются. Наполнены мягкой средой: мягкие игрушки, подушки, ковер,  </a:t>
            </a:r>
            <a:r>
              <a:rPr lang="ru-RU" sz="1400" dirty="0" err="1" smtClean="0">
                <a:solidFill>
                  <a:srgbClr val="002060"/>
                </a:solidFill>
              </a:rPr>
              <a:t>мобиль</a:t>
            </a:r>
            <a:r>
              <a:rPr lang="ru-RU" sz="1400" dirty="0" smtClean="0">
                <a:solidFill>
                  <a:srgbClr val="002060"/>
                </a:solidFill>
              </a:rPr>
              <a:t>  с  подвесными звездами из различного  материала  мягкой текстуры.       Так же предусмотрены атрибуты для спокойной деятельности: игры, игрушки, книги, журналы, фотоальбомы.</a:t>
            </a:r>
            <a:endParaRPr lang="ru-RU" sz="1400" dirty="0">
              <a:solidFill>
                <a:srgbClr val="002060"/>
              </a:solidFill>
            </a:endParaRPr>
          </a:p>
        </p:txBody>
      </p:sp>
      <p:sp>
        <p:nvSpPr>
          <p:cNvPr id="2" name="Прямоугольник 1"/>
          <p:cNvSpPr/>
          <p:nvPr/>
        </p:nvSpPr>
        <p:spPr>
          <a:xfrm>
            <a:off x="3048003" y="1582341"/>
            <a:ext cx="6092825" cy="369332"/>
          </a:xfrm>
          <a:prstGeom prst="rect">
            <a:avLst/>
          </a:prstGeom>
        </p:spPr>
        <p:txBody>
          <a:bodyPr>
            <a:spAutoFit/>
          </a:bodyPr>
          <a:lstStyle/>
          <a:p>
            <a:endParaRPr lang="ru-RU" dirty="0"/>
          </a:p>
        </p:txBody>
      </p:sp>
      <p:pic>
        <p:nvPicPr>
          <p:cNvPr id="4" name="Рисунок 3"/>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10950" b="10950"/>
          <a:stretch>
            <a:fillRect/>
          </a:stretch>
        </p:blipFill>
        <p:spPr>
          <a:xfrm>
            <a:off x="340518" y="492949"/>
            <a:ext cx="5414963" cy="5638800"/>
          </a:xfrm>
        </p:spPr>
      </p:pic>
    </p:spTree>
    <p:extLst>
      <p:ext uri="{BB962C8B-B14F-4D97-AF65-F5344CB8AC3E}">
        <p14:creationId xmlns:p14="http://schemas.microsoft.com/office/powerpoint/2010/main" xmlns="" val="25328695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l="2965" r="2965"/>
          <a:stretch>
            <a:fillRect/>
          </a:stretch>
        </p:blipFill>
        <p:spPr>
          <a:xfrm>
            <a:off x="621807" y="474805"/>
            <a:ext cx="3978274" cy="5638800"/>
          </a:xfrm>
        </p:spPr>
      </p:pic>
      <p:pic>
        <p:nvPicPr>
          <p:cNvPr id="3" name="Рисунок 2"/>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l="1994" r="1994"/>
          <a:stretch>
            <a:fillRect/>
          </a:stretch>
        </p:blipFill>
        <p:spPr>
          <a:xfrm>
            <a:off x="5306213" y="908724"/>
            <a:ext cx="5759450" cy="4498975"/>
          </a:xfrm>
        </p:spPr>
      </p:pic>
      <p:sp>
        <p:nvSpPr>
          <p:cNvPr id="9" name="Заголовок 2"/>
          <p:cNvSpPr txBox="1">
            <a:spLocks/>
          </p:cNvSpPr>
          <p:nvPr/>
        </p:nvSpPr>
        <p:spPr>
          <a:xfrm>
            <a:off x="3934175" y="44061"/>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002060"/>
                </a:solidFill>
                <a:effectLst>
                  <a:outerShdw blurRad="38100" dist="38100" dir="2700000" algn="tl">
                    <a:srgbClr val="000000">
                      <a:alpha val="43137"/>
                    </a:srgbClr>
                  </a:outerShdw>
                </a:effectLst>
              </a:rPr>
              <a:t>3. СПОКОЙНЫЙ СЕКТОР</a:t>
            </a:r>
            <a:endParaRPr lang="ru-RU" sz="1800" b="1" dirty="0">
              <a:solidFill>
                <a:srgbClr val="002060"/>
              </a:solidFill>
              <a:effectLst>
                <a:outerShdw blurRad="38100" dist="38100" dir="2700000" algn="tl">
                  <a:srgbClr val="000000">
                    <a:alpha val="43137"/>
                  </a:srgbClr>
                </a:outerShdw>
              </a:effectLst>
            </a:endParaRPr>
          </a:p>
        </p:txBody>
      </p:sp>
      <p:sp>
        <p:nvSpPr>
          <p:cNvPr id="11" name="Заголовок 2"/>
          <p:cNvSpPr txBox="1">
            <a:spLocks/>
          </p:cNvSpPr>
          <p:nvPr/>
        </p:nvSpPr>
        <p:spPr>
          <a:xfrm>
            <a:off x="-344500" y="6149069"/>
            <a:ext cx="4671920" cy="827144"/>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2.4. Спокойный сектор</a:t>
            </a:r>
            <a:br>
              <a:rPr lang="ru-RU" sz="1600" dirty="0" smtClean="0">
                <a:solidFill>
                  <a:srgbClr val="002060"/>
                </a:solidFill>
                <a:effectLst>
                  <a:outerShdw blurRad="38100" dist="38100" dir="2700000" algn="tl">
                    <a:srgbClr val="000000">
                      <a:alpha val="43137"/>
                    </a:srgbClr>
                  </a:outerShdw>
                </a:effectLst>
              </a:rPr>
            </a:br>
            <a:r>
              <a:rPr lang="ru-RU" sz="1600" dirty="0" smtClean="0">
                <a:solidFill>
                  <a:srgbClr val="002060"/>
                </a:solidFill>
                <a:effectLst>
                  <a:outerShdw blurRad="38100" dist="38100" dir="2700000" algn="tl">
                    <a:srgbClr val="000000">
                      <a:alpha val="43137"/>
                    </a:srgbClr>
                  </a:outerShdw>
                </a:effectLst>
              </a:rPr>
              <a:t> (центр «Место для уединения»)</a:t>
            </a:r>
            <a:endParaRPr lang="ru-RU" sz="1600" dirty="0">
              <a:solidFill>
                <a:srgbClr val="002060"/>
              </a:solidFill>
              <a:effectLst>
                <a:outerShdw blurRad="38100" dist="38100" dir="2700000" algn="tl">
                  <a:srgbClr val="000000">
                    <a:alpha val="43137"/>
                  </a:srgbClr>
                </a:outerShdw>
              </a:effectLst>
            </a:endParaRPr>
          </a:p>
        </p:txBody>
      </p:sp>
      <p:sp>
        <p:nvSpPr>
          <p:cNvPr id="12" name="Текст 3"/>
          <p:cNvSpPr txBox="1">
            <a:spLocks/>
          </p:cNvSpPr>
          <p:nvPr/>
        </p:nvSpPr>
        <p:spPr>
          <a:xfrm>
            <a:off x="5662364" y="5805264"/>
            <a:ext cx="5256584" cy="994506"/>
          </a:xfrm>
          <a:prstGeom prst="rect">
            <a:avLst/>
          </a:prstGeom>
        </p:spPr>
        <p:txBody>
          <a:bodyPr>
            <a:noAutofit/>
          </a:bodyPr>
          <a:lstStyle>
            <a:lvl1pPr marL="223838" indent="-223838" algn="l" defTabSz="914400" rtl="0" eaLnBrk="1" latinLnBrk="0" hangingPunct="1">
              <a:lnSpc>
                <a:spcPct val="90000"/>
              </a:lnSpc>
              <a:spcBef>
                <a:spcPts val="1800"/>
              </a:spcBef>
              <a:buSzPct val="80000"/>
              <a:buFont typeface="Wingdings" pitchFamily="2" charset="2"/>
              <a:buChar char="§"/>
              <a:defRPr sz="2400" kern="1200">
                <a:solidFill>
                  <a:schemeClr val="tx1"/>
                </a:solidFill>
                <a:latin typeface="+mn-lt"/>
                <a:ea typeface="+mn-ea"/>
                <a:cs typeface="+mn-cs"/>
              </a:defRPr>
            </a:lvl1pPr>
            <a:lvl2pPr marL="475488" indent="-228600" algn="l" defTabSz="914400" rtl="0" eaLnBrk="1" latinLnBrk="0" hangingPunct="1">
              <a:lnSpc>
                <a:spcPct val="90000"/>
              </a:lnSpc>
              <a:spcBef>
                <a:spcPts val="600"/>
              </a:spcBef>
              <a:buFont typeface="Arial" pitchFamily="34" charset="0"/>
              <a:buChar char="–"/>
              <a:defRPr sz="2000" kern="1200">
                <a:solidFill>
                  <a:schemeClr val="tx1"/>
                </a:solidFill>
                <a:latin typeface="+mn-lt"/>
                <a:ea typeface="+mn-ea"/>
                <a:cs typeface="+mn-cs"/>
              </a:defRPr>
            </a:lvl2pPr>
            <a:lvl3pPr marL="704088" indent="-228600" algn="l" defTabSz="914400" rtl="0" eaLnBrk="1" latinLnBrk="0" hangingPunct="1">
              <a:lnSpc>
                <a:spcPct val="90000"/>
              </a:lnSpc>
              <a:spcBef>
                <a:spcPts val="600"/>
              </a:spcBef>
              <a:buSzPct val="80000"/>
              <a:buFont typeface="Wingdings" pitchFamily="2" charset="2"/>
              <a:buChar char="§"/>
              <a:defRPr sz="1800" kern="1200">
                <a:solidFill>
                  <a:schemeClr val="tx1"/>
                </a:solidFill>
                <a:latin typeface="+mn-lt"/>
                <a:ea typeface="+mn-ea"/>
                <a:cs typeface="+mn-cs"/>
              </a:defRPr>
            </a:lvl3pPr>
            <a:lvl4pPr marL="950976"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179576"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5pPr>
            <a:lvl6pPr marL="1426464"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6pPr>
            <a:lvl7pPr marL="1655064"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7pPr>
            <a:lvl8pPr marL="1901952"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8pPr>
            <a:lvl9pPr marL="2130552" indent="-228600" algn="l" defTabSz="914400" rtl="0" eaLnBrk="1" latinLnBrk="0" hangingPunct="1">
              <a:lnSpc>
                <a:spcPct val="90000"/>
              </a:lnSpc>
              <a:spcBef>
                <a:spcPts val="600"/>
              </a:spcBef>
              <a:buSzPct val="80000"/>
              <a:buFont typeface="Wingdings" pitchFamily="2" charset="2"/>
              <a:buChar char="§"/>
              <a:defRPr sz="1600" kern="1200">
                <a:solidFill>
                  <a:schemeClr val="tx1"/>
                </a:solidFill>
                <a:latin typeface="+mn-lt"/>
                <a:ea typeface="+mn-ea"/>
                <a:cs typeface="+mn-cs"/>
              </a:defRPr>
            </a:lvl9pPr>
          </a:lstStyle>
          <a:p>
            <a:pPr marL="0" lvl="0" indent="0" algn="ctr">
              <a:lnSpc>
                <a:spcPct val="100000"/>
              </a:lnSpc>
              <a:spcBef>
                <a:spcPts val="0"/>
              </a:spcBef>
              <a:buSzTx/>
              <a:buNone/>
            </a:pPr>
            <a:r>
              <a:rPr lang="ru-RU" sz="1600" dirty="0" smtClean="0">
                <a:solidFill>
                  <a:srgbClr val="002060"/>
                </a:solidFill>
                <a:effectLst>
                  <a:outerShdw blurRad="38100" dist="38100" dir="2700000" algn="tl">
                    <a:srgbClr val="000000">
                      <a:alpha val="43137"/>
                    </a:srgbClr>
                  </a:outerShdw>
                </a:effectLst>
              </a:rPr>
              <a:t>2.4.1. </a:t>
            </a:r>
            <a:r>
              <a:rPr lang="ru-RU" sz="1600" dirty="0">
                <a:solidFill>
                  <a:srgbClr val="002060"/>
                </a:solidFill>
                <a:effectLst>
                  <a:outerShdw blurRad="38100" dist="38100" dir="2700000" algn="tl">
                    <a:srgbClr val="000000">
                      <a:alpha val="43137"/>
                    </a:srgbClr>
                  </a:outerShdw>
                </a:effectLst>
              </a:rPr>
              <a:t>Спокойный сектор</a:t>
            </a:r>
            <a:br>
              <a:rPr lang="ru-RU" sz="1600" dirty="0">
                <a:solidFill>
                  <a:srgbClr val="002060"/>
                </a:solidFill>
                <a:effectLst>
                  <a:outerShdw blurRad="38100" dist="38100" dir="2700000" algn="tl">
                    <a:srgbClr val="000000">
                      <a:alpha val="43137"/>
                    </a:srgbClr>
                  </a:outerShdw>
                </a:effectLst>
              </a:rPr>
            </a:br>
            <a:r>
              <a:rPr lang="ru-RU" sz="1600" dirty="0">
                <a:solidFill>
                  <a:srgbClr val="002060"/>
                </a:solidFill>
                <a:effectLst>
                  <a:outerShdw blurRad="38100" dist="38100" dir="2700000" algn="tl">
                    <a:srgbClr val="000000">
                      <a:alpha val="43137"/>
                    </a:srgbClr>
                  </a:outerShdw>
                </a:effectLst>
              </a:rPr>
              <a:t> </a:t>
            </a:r>
            <a:r>
              <a:rPr lang="ru-RU" sz="1600" dirty="0" smtClean="0">
                <a:solidFill>
                  <a:srgbClr val="002060"/>
                </a:solidFill>
                <a:effectLst>
                  <a:outerShdw blurRad="38100" dist="38100" dir="2700000" algn="tl">
                    <a:srgbClr val="000000">
                      <a:alpha val="43137"/>
                    </a:srgbClr>
                  </a:outerShdw>
                </a:effectLst>
              </a:rPr>
              <a:t>(центр «Место для отдыха»)</a:t>
            </a:r>
            <a:endParaRPr lang="ru-RU" sz="16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808765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
          <p:cNvSpPr txBox="1">
            <a:spLocks/>
          </p:cNvSpPr>
          <p:nvPr/>
        </p:nvSpPr>
        <p:spPr>
          <a:xfrm>
            <a:off x="3934175" y="44063"/>
            <a:ext cx="4060501" cy="57662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600" b="1" dirty="0">
                <a:solidFill>
                  <a:srgbClr val="002060"/>
                </a:solidFill>
                <a:effectLst>
                  <a:outerShdw blurRad="38100" dist="38100" dir="2700000" algn="tl">
                    <a:srgbClr val="000000">
                      <a:alpha val="43137"/>
                    </a:srgbClr>
                  </a:outerShdw>
                </a:effectLst>
              </a:rPr>
              <a:t>2</a:t>
            </a:r>
            <a:r>
              <a:rPr lang="ru-RU" sz="1600" b="1" dirty="0" smtClean="0">
                <a:solidFill>
                  <a:srgbClr val="002060"/>
                </a:solidFill>
                <a:effectLst>
                  <a:outerShdw blurRad="38100" dist="38100" dir="2700000" algn="tl">
                    <a:srgbClr val="000000">
                      <a:alpha val="43137"/>
                    </a:srgbClr>
                  </a:outerShdw>
                </a:effectLst>
              </a:rPr>
              <a:t>. Демонстрация практики трансформации среды </a:t>
            </a:r>
            <a:endParaRPr lang="ru-RU" sz="1600" b="1" dirty="0">
              <a:solidFill>
                <a:srgbClr val="002060"/>
              </a:solidFill>
              <a:effectLst>
                <a:outerShdw blurRad="38100" dist="38100" dir="2700000" algn="tl">
                  <a:srgbClr val="000000">
                    <a:alpha val="43137"/>
                  </a:srgbClr>
                </a:outerShdw>
              </a:effectLst>
            </a:endParaRPr>
          </a:p>
        </p:txBody>
      </p:sp>
      <p:sp>
        <p:nvSpPr>
          <p:cNvPr id="7" name="Заголовок 2"/>
          <p:cNvSpPr txBox="1">
            <a:spLocks/>
          </p:cNvSpPr>
          <p:nvPr/>
        </p:nvSpPr>
        <p:spPr>
          <a:xfrm>
            <a:off x="6211361" y="5661252"/>
            <a:ext cx="5476644" cy="1044545"/>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2.3. </a:t>
            </a:r>
            <a:r>
              <a:rPr lang="ru-RU" sz="1600" dirty="0">
                <a:solidFill>
                  <a:srgbClr val="002060"/>
                </a:solidFill>
                <a:effectLst>
                  <a:outerShdw blurRad="38100" dist="38100" dir="2700000" algn="tl">
                    <a:srgbClr val="000000">
                      <a:alpha val="43137"/>
                    </a:srgbClr>
                  </a:outerShdw>
                </a:effectLst>
              </a:rPr>
              <a:t>Ситуация </a:t>
            </a:r>
            <a:r>
              <a:rPr lang="ru-RU" sz="1600" dirty="0" smtClean="0">
                <a:solidFill>
                  <a:srgbClr val="002060"/>
                </a:solidFill>
                <a:effectLst>
                  <a:outerShdw blurRad="38100" dist="38100" dir="2700000" algn="tl">
                    <a:srgbClr val="000000">
                      <a:alpha val="43137"/>
                    </a:srgbClr>
                  </a:outerShdw>
                </a:effectLst>
              </a:rPr>
              <a:t>2</a:t>
            </a:r>
            <a:r>
              <a:rPr lang="ru-RU" sz="1600" dirty="0">
                <a:solidFill>
                  <a:srgbClr val="002060"/>
                </a:solidFill>
                <a:effectLst>
                  <a:outerShdw blurRad="38100" dist="38100" dir="2700000" algn="tl">
                    <a:srgbClr val="000000">
                      <a:alpha val="43137"/>
                    </a:srgbClr>
                  </a:outerShdw>
                </a:effectLst>
              </a:rPr>
              <a:t>.</a:t>
            </a:r>
          </a:p>
          <a:p>
            <a:pPr algn="ctr"/>
            <a:r>
              <a:rPr lang="ru-RU" sz="1600" dirty="0" smtClean="0">
                <a:solidFill>
                  <a:srgbClr val="002060"/>
                </a:solidFill>
                <a:effectLst>
                  <a:outerShdw blurRad="38100" dist="38100" dir="2700000" algn="tl">
                    <a:srgbClr val="000000">
                      <a:alpha val="43137"/>
                    </a:srgbClr>
                  </a:outerShdw>
                </a:effectLst>
              </a:rPr>
              <a:t>(</a:t>
            </a:r>
            <a:r>
              <a:rPr lang="ru-RU" sz="1600" dirty="0">
                <a:solidFill>
                  <a:srgbClr val="002060"/>
                </a:solidFill>
                <a:effectLst>
                  <a:outerShdw blurRad="38100" dist="38100" dir="2700000" algn="tl">
                    <a:srgbClr val="000000">
                      <a:alpha val="43137"/>
                    </a:srgbClr>
                  </a:outerShdw>
                </a:effectLst>
              </a:rPr>
              <a:t>Ц</a:t>
            </a:r>
            <a:r>
              <a:rPr lang="ru-RU" sz="1600" dirty="0" smtClean="0">
                <a:solidFill>
                  <a:srgbClr val="002060"/>
                </a:solidFill>
                <a:effectLst>
                  <a:outerShdw blurRad="38100" dist="38100" dir="2700000" algn="tl">
                    <a:srgbClr val="000000">
                      <a:alpha val="43137"/>
                    </a:srgbClr>
                  </a:outerShdw>
                </a:effectLst>
              </a:rPr>
              <a:t>ентр «Театрализация». Эта же ширма используется для показа детьми  кукольного театра сказки «Репка».)</a:t>
            </a:r>
            <a:endParaRPr lang="ru-RU" sz="1600" dirty="0">
              <a:solidFill>
                <a:srgbClr val="002060"/>
              </a:solidFill>
              <a:effectLst>
                <a:outerShdw blurRad="38100" dist="38100" dir="2700000" algn="tl">
                  <a:srgbClr val="000000">
                    <a:alpha val="43137"/>
                  </a:srgbClr>
                </a:outerShdw>
              </a:effectLst>
            </a:endParaRPr>
          </a:p>
          <a:p>
            <a:pPr algn="ctr"/>
            <a:endParaRPr lang="ru-RU" sz="1600" dirty="0">
              <a:solidFill>
                <a:srgbClr val="92D050"/>
              </a:solidFill>
              <a:effectLst>
                <a:outerShdw blurRad="38100" dist="38100" dir="2700000" algn="tl">
                  <a:srgbClr val="000000">
                    <a:alpha val="43137"/>
                  </a:srgbClr>
                </a:outerShdw>
              </a:effectLst>
            </a:endParaRPr>
          </a:p>
        </p:txBody>
      </p:sp>
      <p:sp>
        <p:nvSpPr>
          <p:cNvPr id="8" name="Заголовок 2"/>
          <p:cNvSpPr txBox="1">
            <a:spLocks/>
          </p:cNvSpPr>
          <p:nvPr/>
        </p:nvSpPr>
        <p:spPr>
          <a:xfrm>
            <a:off x="537385" y="5941089"/>
            <a:ext cx="5040560" cy="764704"/>
          </a:xfrm>
          <a:prstGeom prst="rect">
            <a:avLst/>
          </a:prstGeom>
        </p:spPr>
        <p:txBody>
          <a:bodyPr>
            <a:normAutofit fontScale="92500" lnSpcReduction="200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2.3.1. Ситуация 1</a:t>
            </a:r>
          </a:p>
          <a:p>
            <a:pPr algn="ctr"/>
            <a:r>
              <a:rPr lang="ru-RU" sz="1600" dirty="0" smtClean="0">
                <a:solidFill>
                  <a:srgbClr val="002060"/>
                </a:solidFill>
                <a:effectLst>
                  <a:outerShdw blurRad="38100" dist="38100" dir="2700000" algn="tl">
                    <a:srgbClr val="000000">
                      <a:alpha val="43137"/>
                    </a:srgbClr>
                  </a:outerShdw>
                </a:effectLst>
              </a:rPr>
              <a:t>(</a:t>
            </a:r>
            <a:r>
              <a:rPr lang="ru-RU" sz="1600" dirty="0">
                <a:solidFill>
                  <a:srgbClr val="002060"/>
                </a:solidFill>
                <a:effectLst>
                  <a:outerShdw blurRad="38100" dist="38100" dir="2700000" algn="tl">
                    <a:srgbClr val="000000">
                      <a:alpha val="43137"/>
                    </a:srgbClr>
                  </a:outerShdw>
                </a:effectLst>
              </a:rPr>
              <a:t>Ц</a:t>
            </a:r>
            <a:r>
              <a:rPr lang="ru-RU" sz="1600" dirty="0" smtClean="0">
                <a:solidFill>
                  <a:srgbClr val="002060"/>
                </a:solidFill>
                <a:effectLst>
                  <a:outerShdw blurRad="38100" dist="38100" dir="2700000" algn="tl">
                    <a:srgbClr val="000000">
                      <a:alpha val="43137"/>
                    </a:srgbClr>
                  </a:outerShdw>
                </a:effectLst>
              </a:rPr>
              <a:t>ентр «Сюжетно-ролевые игры». Ширма служит для разделения пространства. Ее замысел состоит в том, чтобы разграничить центры.)</a:t>
            </a:r>
            <a:endParaRPr lang="ru-RU" sz="1600" dirty="0">
              <a:solidFill>
                <a:srgbClr val="002060"/>
              </a:solidFill>
              <a:effectLst>
                <a:outerShdw blurRad="38100" dist="38100" dir="2700000" algn="tl">
                  <a:srgbClr val="000000">
                    <a:alpha val="43137"/>
                  </a:srgbClr>
                </a:outerShdw>
              </a:effectLst>
            </a:endParaRPr>
          </a:p>
        </p:txBody>
      </p:sp>
      <p:pic>
        <p:nvPicPr>
          <p:cNvPr id="3" name="Рисунок 2"/>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l="8808" r="8808"/>
          <a:stretch>
            <a:fillRect/>
          </a:stretch>
        </p:blipFill>
        <p:spPr>
          <a:xfrm>
            <a:off x="105441" y="609408"/>
            <a:ext cx="5845175" cy="5321300"/>
          </a:xfrm>
        </p:spPr>
      </p:pic>
      <p:pic>
        <p:nvPicPr>
          <p:cNvPr id="9" name="Рисунок 8"/>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l="16725" r="16725"/>
          <a:stretch>
            <a:fillRect/>
          </a:stretch>
        </p:blipFill>
        <p:spPr>
          <a:xfrm>
            <a:off x="6151563" y="1341438"/>
            <a:ext cx="6034087" cy="3898900"/>
          </a:xfrm>
        </p:spPr>
      </p:pic>
    </p:spTree>
    <p:extLst>
      <p:ext uri="{BB962C8B-B14F-4D97-AF65-F5344CB8AC3E}">
        <p14:creationId xmlns:p14="http://schemas.microsoft.com/office/powerpoint/2010/main" xmlns="" val="20946613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
          <p:cNvSpPr txBox="1">
            <a:spLocks/>
          </p:cNvSpPr>
          <p:nvPr/>
        </p:nvSpPr>
        <p:spPr>
          <a:xfrm>
            <a:off x="3934175" y="44063"/>
            <a:ext cx="4060501" cy="57662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600" b="1" dirty="0">
                <a:solidFill>
                  <a:srgbClr val="002060"/>
                </a:solidFill>
                <a:effectLst>
                  <a:outerShdw blurRad="38100" dist="38100" dir="2700000" algn="tl">
                    <a:srgbClr val="000000">
                      <a:alpha val="43137"/>
                    </a:srgbClr>
                  </a:outerShdw>
                </a:effectLst>
              </a:rPr>
              <a:t>2</a:t>
            </a:r>
            <a:r>
              <a:rPr lang="ru-RU" sz="1600" b="1" dirty="0" smtClean="0">
                <a:solidFill>
                  <a:srgbClr val="002060"/>
                </a:solidFill>
                <a:effectLst>
                  <a:outerShdw blurRad="38100" dist="38100" dir="2700000" algn="tl">
                    <a:srgbClr val="000000">
                      <a:alpha val="43137"/>
                    </a:srgbClr>
                  </a:outerShdw>
                </a:effectLst>
              </a:rPr>
              <a:t>. Демонстрация практики трансформации среды </a:t>
            </a:r>
            <a:endParaRPr lang="ru-RU" sz="1600" b="1" dirty="0">
              <a:solidFill>
                <a:srgbClr val="002060"/>
              </a:solidFill>
              <a:effectLst>
                <a:outerShdw blurRad="38100" dist="38100" dir="2700000" algn="tl">
                  <a:srgbClr val="000000">
                    <a:alpha val="43137"/>
                  </a:srgbClr>
                </a:outerShdw>
              </a:effectLst>
            </a:endParaRPr>
          </a:p>
        </p:txBody>
      </p:sp>
      <p:sp>
        <p:nvSpPr>
          <p:cNvPr id="7" name="Заголовок 2"/>
          <p:cNvSpPr txBox="1">
            <a:spLocks/>
          </p:cNvSpPr>
          <p:nvPr/>
        </p:nvSpPr>
        <p:spPr>
          <a:xfrm>
            <a:off x="6211361" y="5733260"/>
            <a:ext cx="5476644" cy="1124743"/>
          </a:xfrm>
          <a:prstGeom prst="rect">
            <a:avLst/>
          </a:prstGeom>
        </p:spPr>
        <p:txBody>
          <a:bodyPr>
            <a:normAutofit fontScale="92500" lnSpcReduction="100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endParaRPr lang="ru-RU" sz="1600" dirty="0" smtClean="0">
              <a:solidFill>
                <a:srgbClr val="92D050"/>
              </a:solidFill>
              <a:effectLst>
                <a:outerShdw blurRad="38100" dist="38100" dir="2700000" algn="tl">
                  <a:srgbClr val="000000">
                    <a:alpha val="43137"/>
                  </a:srgbClr>
                </a:outerShdw>
              </a:effectLst>
            </a:endParaRPr>
          </a:p>
          <a:p>
            <a:pPr algn="ctr"/>
            <a:endParaRPr lang="ru-RU" sz="1600" dirty="0" smtClean="0">
              <a:solidFill>
                <a:srgbClr val="002060"/>
              </a:solidFill>
              <a:effectLst>
                <a:outerShdw blurRad="38100" dist="38100" dir="2700000" algn="tl">
                  <a:srgbClr val="000000">
                    <a:alpha val="43137"/>
                  </a:srgbClr>
                </a:outerShdw>
              </a:effectLst>
            </a:endParaRPr>
          </a:p>
          <a:p>
            <a:pPr algn="ctr"/>
            <a:r>
              <a:rPr lang="ru-RU" sz="1600" dirty="0" smtClean="0">
                <a:solidFill>
                  <a:srgbClr val="002060"/>
                </a:solidFill>
                <a:effectLst>
                  <a:outerShdw blurRad="38100" dist="38100" dir="2700000" algn="tl">
                    <a:srgbClr val="000000">
                      <a:alpha val="43137"/>
                    </a:srgbClr>
                  </a:outerShdw>
                </a:effectLst>
              </a:rPr>
              <a:t>2.3. </a:t>
            </a:r>
            <a:r>
              <a:rPr lang="ru-RU" sz="1600" dirty="0">
                <a:solidFill>
                  <a:srgbClr val="002060"/>
                </a:solidFill>
                <a:effectLst>
                  <a:outerShdw blurRad="38100" dist="38100" dir="2700000" algn="tl">
                    <a:srgbClr val="000000">
                      <a:alpha val="43137"/>
                    </a:srgbClr>
                  </a:outerShdw>
                </a:effectLst>
              </a:rPr>
              <a:t>Ситуация  4</a:t>
            </a:r>
          </a:p>
          <a:p>
            <a:pPr algn="ctr"/>
            <a:r>
              <a:rPr lang="ru-RU" sz="1600" dirty="0">
                <a:solidFill>
                  <a:srgbClr val="002060"/>
                </a:solidFill>
                <a:effectLst>
                  <a:outerShdw blurRad="38100" dist="38100" dir="2700000" algn="tl">
                    <a:srgbClr val="000000">
                      <a:alpha val="43137"/>
                    </a:srgbClr>
                  </a:outerShdw>
                </a:effectLst>
              </a:rPr>
              <a:t>(центр «Сюжетно – ролевые игры».   Стеллаж используется для сюжетно – ролевой игры «Магазин</a:t>
            </a:r>
            <a:r>
              <a:rPr lang="ru-RU" sz="1600" dirty="0" smtClean="0">
                <a:solidFill>
                  <a:srgbClr val="002060"/>
                </a:solidFill>
                <a:effectLst>
                  <a:outerShdw blurRad="38100" dist="38100" dir="2700000" algn="tl">
                    <a:srgbClr val="000000">
                      <a:alpha val="43137"/>
                    </a:srgbClr>
                  </a:outerShdw>
                </a:effectLst>
              </a:rPr>
              <a:t>»)</a:t>
            </a:r>
            <a:endParaRPr lang="ru-RU" sz="1600" dirty="0">
              <a:solidFill>
                <a:srgbClr val="002060"/>
              </a:solidFill>
              <a:effectLst>
                <a:outerShdw blurRad="38100" dist="38100" dir="2700000" algn="tl">
                  <a:srgbClr val="000000">
                    <a:alpha val="43137"/>
                  </a:srgbClr>
                </a:outerShdw>
              </a:effectLst>
            </a:endParaRPr>
          </a:p>
          <a:p>
            <a:pPr algn="ctr"/>
            <a:r>
              <a:rPr lang="ru-RU" sz="1600" dirty="0" smtClean="0">
                <a:solidFill>
                  <a:srgbClr val="92D050"/>
                </a:solidFill>
                <a:effectLst>
                  <a:outerShdw blurRad="38100" dist="38100" dir="2700000" algn="tl">
                    <a:srgbClr val="000000">
                      <a:alpha val="43137"/>
                    </a:srgbClr>
                  </a:outerShdw>
                </a:effectLst>
              </a:rPr>
              <a:t>             </a:t>
            </a:r>
            <a:endParaRPr lang="ru-RU" sz="1600" dirty="0">
              <a:solidFill>
                <a:srgbClr val="92D050"/>
              </a:solidFill>
              <a:effectLst>
                <a:outerShdw blurRad="38100" dist="38100" dir="2700000" algn="tl">
                  <a:srgbClr val="000000">
                    <a:alpha val="43137"/>
                  </a:srgbClr>
                </a:outerShdw>
              </a:effectLst>
            </a:endParaRPr>
          </a:p>
          <a:p>
            <a:pPr algn="ctr"/>
            <a:endParaRPr lang="ru-RU" sz="1600" dirty="0">
              <a:solidFill>
                <a:srgbClr val="92D050"/>
              </a:solidFill>
              <a:effectLst>
                <a:outerShdw blurRad="38100" dist="38100" dir="2700000" algn="tl">
                  <a:srgbClr val="000000">
                    <a:alpha val="43137"/>
                  </a:srgbClr>
                </a:outerShdw>
              </a:effectLst>
            </a:endParaRPr>
          </a:p>
        </p:txBody>
      </p:sp>
      <p:sp>
        <p:nvSpPr>
          <p:cNvPr id="8" name="Заголовок 2"/>
          <p:cNvSpPr txBox="1">
            <a:spLocks/>
          </p:cNvSpPr>
          <p:nvPr/>
        </p:nvSpPr>
        <p:spPr>
          <a:xfrm>
            <a:off x="537385" y="5941089"/>
            <a:ext cx="5040560" cy="764704"/>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2.3. Ситуация 3</a:t>
            </a:r>
          </a:p>
          <a:p>
            <a:pPr algn="ctr"/>
            <a:r>
              <a:rPr lang="ru-RU" sz="1600" dirty="0" smtClean="0">
                <a:solidFill>
                  <a:srgbClr val="002060"/>
                </a:solidFill>
                <a:effectLst>
                  <a:outerShdw blurRad="38100" dist="38100" dir="2700000" algn="tl">
                    <a:srgbClr val="000000">
                      <a:alpha val="43137"/>
                    </a:srgbClr>
                  </a:outerShdw>
                </a:effectLst>
              </a:rPr>
              <a:t>(Центр «Библиотека» и «Развитие речи»)</a:t>
            </a:r>
            <a:endParaRPr lang="ru-RU" sz="1600" dirty="0">
              <a:solidFill>
                <a:srgbClr val="002060"/>
              </a:solidFill>
              <a:effectLst>
                <a:outerShdw blurRad="38100" dist="38100" dir="2700000" algn="tl">
                  <a:srgbClr val="000000">
                    <a:alpha val="43137"/>
                  </a:srgbClr>
                </a:outerShdw>
              </a:effectLst>
            </a:endParaRPr>
          </a:p>
        </p:txBody>
      </p:sp>
      <p:pic>
        <p:nvPicPr>
          <p:cNvPr id="2" name="Рисунок 1"/>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15152" b="15152"/>
          <a:stretch>
            <a:fillRect/>
          </a:stretch>
        </p:blipFill>
        <p:spPr>
          <a:xfrm>
            <a:off x="6211361" y="620692"/>
            <a:ext cx="5702300" cy="5299075"/>
          </a:xfrm>
        </p:spPr>
      </p:pic>
      <p:pic>
        <p:nvPicPr>
          <p:cNvPr id="5" name="Рисунок 4"/>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t="15258" b="15258"/>
          <a:stretch>
            <a:fillRect/>
          </a:stretch>
        </p:blipFill>
        <p:spPr>
          <a:xfrm>
            <a:off x="333375" y="620713"/>
            <a:ext cx="5741988" cy="5319712"/>
          </a:xfrm>
        </p:spPr>
      </p:pic>
      <p:sp>
        <p:nvSpPr>
          <p:cNvPr id="3" name="Прямоугольник 2"/>
          <p:cNvSpPr/>
          <p:nvPr/>
        </p:nvSpPr>
        <p:spPr>
          <a:xfrm>
            <a:off x="5485580" y="3183159"/>
            <a:ext cx="184731" cy="369332"/>
          </a:xfrm>
          <a:prstGeom prst="rect">
            <a:avLst/>
          </a:prstGeom>
        </p:spPr>
        <p:txBody>
          <a:bodyPr wrap="none">
            <a:spAutoFit/>
          </a:bodyPr>
          <a:lstStyle/>
          <a:p>
            <a:pPr algn="ctr"/>
            <a:endParaRPr lang="ru-RU" dirty="0">
              <a:solidFill>
                <a:schemeClr val="accent3">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732325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2"/>
          <p:cNvSpPr txBox="1">
            <a:spLocks/>
          </p:cNvSpPr>
          <p:nvPr/>
        </p:nvSpPr>
        <p:spPr>
          <a:xfrm>
            <a:off x="3934175" y="44063"/>
            <a:ext cx="4060501" cy="57662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600" b="1" dirty="0">
                <a:solidFill>
                  <a:srgbClr val="002060"/>
                </a:solidFill>
                <a:effectLst>
                  <a:outerShdw blurRad="38100" dist="38100" dir="2700000" algn="tl">
                    <a:srgbClr val="000000">
                      <a:alpha val="43137"/>
                    </a:srgbClr>
                  </a:outerShdw>
                </a:effectLst>
              </a:rPr>
              <a:t>2</a:t>
            </a:r>
            <a:r>
              <a:rPr lang="ru-RU" sz="1600" b="1" dirty="0" smtClean="0">
                <a:solidFill>
                  <a:srgbClr val="002060"/>
                </a:solidFill>
                <a:effectLst>
                  <a:outerShdw blurRad="38100" dist="38100" dir="2700000" algn="tl">
                    <a:srgbClr val="000000">
                      <a:alpha val="43137"/>
                    </a:srgbClr>
                  </a:outerShdw>
                </a:effectLst>
              </a:rPr>
              <a:t>. Демонстрация практики трансформации среды </a:t>
            </a:r>
            <a:endParaRPr lang="ru-RU" sz="1600" b="1" dirty="0">
              <a:solidFill>
                <a:srgbClr val="002060"/>
              </a:solidFill>
              <a:effectLst>
                <a:outerShdw blurRad="38100" dist="38100" dir="2700000" algn="tl">
                  <a:srgbClr val="000000">
                    <a:alpha val="43137"/>
                  </a:srgbClr>
                </a:outerShdw>
              </a:effectLst>
            </a:endParaRPr>
          </a:p>
        </p:txBody>
      </p:sp>
      <p:sp>
        <p:nvSpPr>
          <p:cNvPr id="7" name="Заголовок 2"/>
          <p:cNvSpPr txBox="1">
            <a:spLocks/>
          </p:cNvSpPr>
          <p:nvPr/>
        </p:nvSpPr>
        <p:spPr>
          <a:xfrm>
            <a:off x="6211361" y="6093296"/>
            <a:ext cx="5476644" cy="764704"/>
          </a:xfrm>
          <a:prstGeom prst="rect">
            <a:avLst/>
          </a:prstGeom>
        </p:spPr>
        <p:txBody>
          <a:bodyPr>
            <a:normAutofit fontScale="92500" lnSpcReduction="20000"/>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2.3. </a:t>
            </a:r>
            <a:r>
              <a:rPr lang="ru-RU" sz="1600" dirty="0">
                <a:solidFill>
                  <a:srgbClr val="002060"/>
                </a:solidFill>
                <a:effectLst>
                  <a:outerShdw blurRad="38100" dist="38100" dir="2700000" algn="tl">
                    <a:srgbClr val="000000">
                      <a:alpha val="43137"/>
                    </a:srgbClr>
                  </a:outerShdw>
                </a:effectLst>
              </a:rPr>
              <a:t>Ситуация 6</a:t>
            </a:r>
          </a:p>
          <a:p>
            <a:pPr algn="ctr"/>
            <a:r>
              <a:rPr lang="ru-RU" sz="1600" dirty="0" smtClean="0">
                <a:solidFill>
                  <a:srgbClr val="002060"/>
                </a:solidFill>
                <a:effectLst>
                  <a:outerShdw blurRad="38100" dist="38100" dir="2700000" algn="tl">
                    <a:srgbClr val="000000">
                      <a:alpha val="43137"/>
                    </a:srgbClr>
                  </a:outerShdw>
                </a:effectLst>
              </a:rPr>
              <a:t>(центр </a:t>
            </a:r>
            <a:r>
              <a:rPr lang="ru-RU" sz="1600" dirty="0">
                <a:solidFill>
                  <a:srgbClr val="002060"/>
                </a:solidFill>
                <a:effectLst>
                  <a:outerShdw blurRad="38100" dist="38100" dir="2700000" algn="tl">
                    <a:srgbClr val="000000">
                      <a:alpha val="43137"/>
                    </a:srgbClr>
                  </a:outerShdw>
                </a:effectLst>
              </a:rPr>
              <a:t>«Сюжетно-ролевые игры»  пространство </a:t>
            </a:r>
            <a:r>
              <a:rPr lang="ru-RU" sz="1600" dirty="0" smtClean="0">
                <a:solidFill>
                  <a:srgbClr val="002060"/>
                </a:solidFill>
                <a:effectLst>
                  <a:outerShdw blurRad="38100" dist="38100" dir="2700000" algn="tl">
                    <a:srgbClr val="000000">
                      <a:alpha val="43137"/>
                    </a:srgbClr>
                  </a:outerShdw>
                </a:effectLst>
              </a:rPr>
              <a:t>для хранения реквизита используется мальчиками для игры в «Пожарные»)</a:t>
            </a:r>
            <a:endParaRPr lang="ru-RU" sz="1600" dirty="0">
              <a:solidFill>
                <a:srgbClr val="002060"/>
              </a:solidFill>
              <a:effectLst>
                <a:outerShdw blurRad="38100" dist="38100" dir="2700000" algn="tl">
                  <a:srgbClr val="000000">
                    <a:alpha val="43137"/>
                  </a:srgbClr>
                </a:outerShdw>
              </a:effectLst>
            </a:endParaRPr>
          </a:p>
          <a:p>
            <a:pPr algn="ctr"/>
            <a:r>
              <a:rPr lang="ru-RU" sz="1600" dirty="0" smtClean="0">
                <a:solidFill>
                  <a:srgbClr val="002060"/>
                </a:solidFill>
                <a:effectLst>
                  <a:outerShdw blurRad="38100" dist="38100" dir="2700000" algn="tl">
                    <a:srgbClr val="000000">
                      <a:alpha val="43137"/>
                    </a:srgbClr>
                  </a:outerShdw>
                </a:effectLst>
              </a:rPr>
              <a:t> </a:t>
            </a:r>
            <a:endParaRPr lang="ru-RU" sz="1600" dirty="0">
              <a:solidFill>
                <a:srgbClr val="002060"/>
              </a:solidFill>
              <a:effectLst>
                <a:outerShdw blurRad="38100" dist="38100" dir="2700000" algn="tl">
                  <a:srgbClr val="000000">
                    <a:alpha val="43137"/>
                  </a:srgbClr>
                </a:outerShdw>
              </a:effectLst>
            </a:endParaRPr>
          </a:p>
          <a:p>
            <a:pPr algn="ctr"/>
            <a:endParaRPr lang="ru-RU" sz="1600" dirty="0">
              <a:solidFill>
                <a:srgbClr val="92D050"/>
              </a:solidFill>
              <a:effectLst>
                <a:outerShdw blurRad="38100" dist="38100" dir="2700000" algn="tl">
                  <a:srgbClr val="000000">
                    <a:alpha val="43137"/>
                  </a:srgbClr>
                </a:outerShdw>
              </a:effectLst>
            </a:endParaRPr>
          </a:p>
        </p:txBody>
      </p:sp>
      <p:sp>
        <p:nvSpPr>
          <p:cNvPr id="8" name="Заголовок 2"/>
          <p:cNvSpPr txBox="1">
            <a:spLocks/>
          </p:cNvSpPr>
          <p:nvPr/>
        </p:nvSpPr>
        <p:spPr>
          <a:xfrm>
            <a:off x="537385" y="5941089"/>
            <a:ext cx="5040560" cy="764704"/>
          </a:xfrm>
          <a:prstGeom prst="rect">
            <a:avLst/>
          </a:prstGeom>
        </p:spPr>
        <p:txBody>
          <a:bodyPr>
            <a:normAutofit/>
          </a:bodyPr>
          <a:lstStyle>
            <a:lvl1pPr algn="l" defTabSz="914400" rtl="0" eaLnBrk="1" latinLnBrk="0" hangingPunct="1">
              <a:lnSpc>
                <a:spcPct val="85000"/>
              </a:lnSpc>
              <a:spcBef>
                <a:spcPct val="0"/>
              </a:spcBef>
              <a:buNone/>
              <a:defRPr sz="3600" kern="1200">
                <a:solidFill>
                  <a:schemeClr val="tx1"/>
                </a:solidFill>
                <a:latin typeface="+mj-lt"/>
                <a:ea typeface="+mj-ea"/>
                <a:cs typeface="+mj-cs"/>
              </a:defRPr>
            </a:lvl1pPr>
          </a:lstStyle>
          <a:p>
            <a:pPr algn="ctr"/>
            <a:r>
              <a:rPr lang="ru-RU" sz="1600" dirty="0" smtClean="0">
                <a:solidFill>
                  <a:srgbClr val="002060"/>
                </a:solidFill>
                <a:effectLst>
                  <a:outerShdw blurRad="38100" dist="38100" dir="2700000" algn="tl">
                    <a:srgbClr val="000000">
                      <a:alpha val="43137"/>
                    </a:srgbClr>
                  </a:outerShdw>
                </a:effectLst>
              </a:rPr>
              <a:t>2.3. Ситуация 5</a:t>
            </a:r>
          </a:p>
          <a:p>
            <a:pPr algn="ctr"/>
            <a:r>
              <a:rPr lang="ru-RU" sz="1600" dirty="0" smtClean="0">
                <a:solidFill>
                  <a:srgbClr val="002060"/>
                </a:solidFill>
                <a:effectLst>
                  <a:outerShdw blurRad="38100" dist="38100" dir="2700000" algn="tl">
                    <a:srgbClr val="000000">
                      <a:alpha val="43137"/>
                    </a:srgbClr>
                  </a:outerShdw>
                </a:effectLst>
              </a:rPr>
              <a:t>(</a:t>
            </a:r>
            <a:r>
              <a:rPr lang="ru-RU" sz="1600" dirty="0">
                <a:solidFill>
                  <a:srgbClr val="002060"/>
                </a:solidFill>
                <a:effectLst>
                  <a:outerShdw blurRad="38100" dist="38100" dir="2700000" algn="tl">
                    <a:srgbClr val="000000">
                      <a:alpha val="43137"/>
                    </a:srgbClr>
                  </a:outerShdw>
                </a:effectLst>
              </a:rPr>
              <a:t>центр «Сюжетно-ролевые игры»  </a:t>
            </a:r>
            <a:r>
              <a:rPr lang="ru-RU" sz="1600" dirty="0" smtClean="0">
                <a:solidFill>
                  <a:srgbClr val="002060"/>
                </a:solidFill>
                <a:effectLst>
                  <a:outerShdw blurRad="38100" dist="38100" dir="2700000" algn="tl">
                    <a:srgbClr val="000000">
                      <a:alpha val="43137"/>
                    </a:srgbClr>
                  </a:outerShdw>
                </a:effectLst>
              </a:rPr>
              <a:t>пространство для хранения реквизита)</a:t>
            </a:r>
            <a:endParaRPr lang="ru-RU" sz="1600" dirty="0">
              <a:solidFill>
                <a:srgbClr val="002060"/>
              </a:solidFill>
              <a:effectLst>
                <a:outerShdw blurRad="38100" dist="38100" dir="2700000" algn="tl">
                  <a:srgbClr val="000000">
                    <a:alpha val="43137"/>
                  </a:srgbClr>
                </a:outerShdw>
              </a:effectLst>
            </a:endParaRPr>
          </a:p>
          <a:p>
            <a:pPr algn="ctr"/>
            <a:endParaRPr lang="ru-RU" sz="1600" dirty="0" smtClean="0">
              <a:solidFill>
                <a:srgbClr val="92D050"/>
              </a:solidFill>
              <a:effectLst>
                <a:outerShdw blurRad="38100" dist="38100" dir="2700000" algn="tl">
                  <a:srgbClr val="000000">
                    <a:alpha val="43137"/>
                  </a:srgbClr>
                </a:outerShdw>
              </a:effectLst>
            </a:endParaRPr>
          </a:p>
          <a:p>
            <a:pPr algn="ctr"/>
            <a:endParaRPr lang="ru-RU" sz="1600" dirty="0" smtClean="0">
              <a:solidFill>
                <a:srgbClr val="92D050"/>
              </a:solidFill>
              <a:effectLst>
                <a:outerShdw blurRad="38100" dist="38100" dir="2700000" algn="tl">
                  <a:srgbClr val="000000">
                    <a:alpha val="43137"/>
                  </a:srgbClr>
                </a:outerShdw>
              </a:effectLst>
            </a:endParaRPr>
          </a:p>
          <a:p>
            <a:pPr algn="ctr"/>
            <a:endParaRPr lang="ru-RU" sz="1600" dirty="0" smtClean="0">
              <a:solidFill>
                <a:srgbClr val="92D050"/>
              </a:solidFill>
              <a:effectLst>
                <a:outerShdw blurRad="38100" dist="38100" dir="2700000" algn="tl">
                  <a:srgbClr val="000000">
                    <a:alpha val="43137"/>
                  </a:srgbClr>
                </a:outerShdw>
              </a:effectLst>
            </a:endParaRPr>
          </a:p>
        </p:txBody>
      </p:sp>
      <p:pic>
        <p:nvPicPr>
          <p:cNvPr id="3" name="Рисунок 2"/>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l="8808" r="8808"/>
          <a:stretch>
            <a:fillRect/>
          </a:stretch>
        </p:blipFill>
        <p:spPr>
          <a:xfrm>
            <a:off x="6222596" y="609408"/>
            <a:ext cx="5845175" cy="5321300"/>
          </a:xfrm>
        </p:spPr>
      </p:pic>
      <p:pic>
        <p:nvPicPr>
          <p:cNvPr id="9" name="Рисунок 8"/>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t="6578" b="6578"/>
          <a:stretch>
            <a:fillRect/>
          </a:stretch>
        </p:blipFill>
        <p:spPr>
          <a:xfrm>
            <a:off x="109538" y="609600"/>
            <a:ext cx="5192711" cy="5321300"/>
          </a:xfrm>
        </p:spPr>
      </p:pic>
    </p:spTree>
    <p:extLst>
      <p:ext uri="{BB962C8B-B14F-4D97-AF65-F5344CB8AC3E}">
        <p14:creationId xmlns:p14="http://schemas.microsoft.com/office/powerpoint/2010/main" xmlns="" val="2698507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p:cNvSpPr txBox="1">
            <a:spLocks/>
          </p:cNvSpPr>
          <p:nvPr/>
        </p:nvSpPr>
        <p:spPr>
          <a:xfrm>
            <a:off x="-89040" y="6031262"/>
            <a:ext cx="4060501" cy="640129"/>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002060"/>
                </a:solidFill>
                <a:latin typeface="Times New Roman" pitchFamily="18" charset="0"/>
                <a:cs typeface="Times New Roman" pitchFamily="18" charset="0"/>
              </a:rPr>
              <a:t>4.1. Среда для диалога с родителями</a:t>
            </a:r>
          </a:p>
          <a:p>
            <a:pPr algn="ctr"/>
            <a:r>
              <a:rPr lang="ru-RU" sz="1800" b="1" dirty="0" smtClean="0">
                <a:solidFill>
                  <a:srgbClr val="002060"/>
                </a:solidFill>
                <a:latin typeface="Times New Roman" pitchFamily="18" charset="0"/>
                <a:cs typeface="Times New Roman" pitchFamily="18" charset="0"/>
              </a:rPr>
              <a:t> ( информационный  центр)</a:t>
            </a:r>
            <a:endParaRPr lang="ru-RU" sz="1800" b="1" dirty="0">
              <a:solidFill>
                <a:srgbClr val="002060"/>
              </a:solidFill>
              <a:latin typeface="Times New Roman" pitchFamily="18" charset="0"/>
              <a:cs typeface="Times New Roman" pitchFamily="18" charset="0"/>
            </a:endParaRPr>
          </a:p>
        </p:txBody>
      </p:sp>
      <p:sp>
        <p:nvSpPr>
          <p:cNvPr id="10" name="Заголовок 2"/>
          <p:cNvSpPr txBox="1">
            <a:spLocks/>
          </p:cNvSpPr>
          <p:nvPr/>
        </p:nvSpPr>
        <p:spPr>
          <a:xfrm>
            <a:off x="8086776" y="5969123"/>
            <a:ext cx="4105826" cy="702264"/>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lnSpc>
                <a:spcPct val="100000"/>
              </a:lnSpc>
              <a:spcBef>
                <a:spcPts val="0"/>
              </a:spcBef>
            </a:pPr>
            <a:r>
              <a:rPr lang="ru-RU" sz="2200" b="1" dirty="0" smtClean="0">
                <a:solidFill>
                  <a:srgbClr val="002060"/>
                </a:solidFill>
                <a:latin typeface="Times New Roman" pitchFamily="18" charset="0"/>
                <a:cs typeface="Times New Roman" pitchFamily="18" charset="0"/>
              </a:rPr>
              <a:t>4.3. </a:t>
            </a:r>
            <a:r>
              <a:rPr lang="ru-RU" sz="2200" b="1" dirty="0">
                <a:solidFill>
                  <a:srgbClr val="002060"/>
                </a:solidFill>
                <a:latin typeface="Times New Roman" pitchFamily="18" charset="0"/>
                <a:cs typeface="Times New Roman" pitchFamily="18" charset="0"/>
              </a:rPr>
              <a:t>Среда для диалога с родителями</a:t>
            </a:r>
          </a:p>
          <a:p>
            <a:pPr algn="ctr">
              <a:lnSpc>
                <a:spcPct val="100000"/>
              </a:lnSpc>
              <a:spcBef>
                <a:spcPts val="0"/>
              </a:spcBef>
            </a:pPr>
            <a:r>
              <a:rPr lang="ru-RU" sz="2200" b="1" dirty="0">
                <a:solidFill>
                  <a:srgbClr val="002060"/>
                </a:solidFill>
                <a:latin typeface="Times New Roman" pitchFamily="18" charset="0"/>
                <a:cs typeface="Times New Roman" pitchFamily="18" charset="0"/>
              </a:rPr>
              <a:t> </a:t>
            </a:r>
            <a:r>
              <a:rPr lang="ru-RU" sz="2200" b="1" dirty="0" smtClean="0">
                <a:solidFill>
                  <a:srgbClr val="002060"/>
                </a:solidFill>
                <a:latin typeface="Times New Roman" pitchFamily="18" charset="0"/>
                <a:cs typeface="Times New Roman" pitchFamily="18" charset="0"/>
              </a:rPr>
              <a:t>(практический центр </a:t>
            </a:r>
            <a:r>
              <a:rPr lang="ru-RU" sz="2200" b="1" dirty="0">
                <a:solidFill>
                  <a:srgbClr val="002060"/>
                </a:solidFill>
                <a:latin typeface="Times New Roman" pitchFamily="18" charset="0"/>
                <a:cs typeface="Times New Roman" pitchFamily="18" charset="0"/>
              </a:rPr>
              <a:t>)</a:t>
            </a:r>
          </a:p>
        </p:txBody>
      </p:sp>
      <p:sp>
        <p:nvSpPr>
          <p:cNvPr id="14" name="Заголовок 2"/>
          <p:cNvSpPr txBox="1">
            <a:spLocks/>
          </p:cNvSpPr>
          <p:nvPr/>
        </p:nvSpPr>
        <p:spPr>
          <a:xfrm>
            <a:off x="4164746" y="5867306"/>
            <a:ext cx="4164899" cy="804085"/>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lnSpc>
                <a:spcPct val="100000"/>
              </a:lnSpc>
              <a:spcBef>
                <a:spcPts val="0"/>
              </a:spcBef>
            </a:pPr>
            <a:r>
              <a:rPr lang="ru-RU" sz="2000" b="1" dirty="0" smtClean="0">
                <a:solidFill>
                  <a:srgbClr val="002060"/>
                </a:solidFill>
                <a:latin typeface="Times New Roman" pitchFamily="18" charset="0"/>
                <a:cs typeface="Times New Roman" pitchFamily="18" charset="0"/>
              </a:rPr>
              <a:t>4.2. </a:t>
            </a:r>
            <a:r>
              <a:rPr lang="ru-RU" sz="2000" b="1" dirty="0">
                <a:solidFill>
                  <a:srgbClr val="002060"/>
                </a:solidFill>
                <a:latin typeface="Times New Roman" pitchFamily="18" charset="0"/>
                <a:cs typeface="Times New Roman" pitchFamily="18" charset="0"/>
              </a:rPr>
              <a:t>Среда для диалога с родителями</a:t>
            </a:r>
          </a:p>
          <a:p>
            <a:pPr algn="ctr">
              <a:lnSpc>
                <a:spcPct val="100000"/>
              </a:lnSpc>
              <a:spcBef>
                <a:spcPts val="0"/>
              </a:spcBef>
            </a:pPr>
            <a:r>
              <a:rPr lang="ru-RU" sz="2000" b="1" dirty="0">
                <a:solidFill>
                  <a:srgbClr val="002060"/>
                </a:solidFill>
                <a:latin typeface="Times New Roman" pitchFamily="18" charset="0"/>
                <a:cs typeface="Times New Roman" pitchFamily="18" charset="0"/>
              </a:rPr>
              <a:t> </a:t>
            </a:r>
            <a:r>
              <a:rPr lang="ru-RU" sz="2000" b="1" dirty="0" smtClean="0">
                <a:solidFill>
                  <a:srgbClr val="002060"/>
                </a:solidFill>
                <a:latin typeface="Times New Roman" pitchFamily="18" charset="0"/>
                <a:cs typeface="Times New Roman" pitchFamily="18" charset="0"/>
              </a:rPr>
              <a:t>(консультационный  центр)</a:t>
            </a:r>
            <a:endParaRPr lang="ru-RU" sz="2000" b="1" dirty="0">
              <a:solidFill>
                <a:srgbClr val="002060"/>
              </a:solidFill>
              <a:latin typeface="Times New Roman" pitchFamily="18" charset="0"/>
              <a:cs typeface="Times New Roman" pitchFamily="18" charset="0"/>
            </a:endParaRPr>
          </a:p>
        </p:txBody>
      </p:sp>
      <p:sp>
        <p:nvSpPr>
          <p:cNvPr id="15" name="Заголовок 2"/>
          <p:cNvSpPr txBox="1">
            <a:spLocks/>
          </p:cNvSpPr>
          <p:nvPr/>
        </p:nvSpPr>
        <p:spPr>
          <a:xfrm>
            <a:off x="3502126" y="44061"/>
            <a:ext cx="5832647" cy="35290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a:solidFill>
                  <a:srgbClr val="002060"/>
                </a:solidFill>
              </a:rPr>
              <a:t>4</a:t>
            </a:r>
            <a:r>
              <a:rPr lang="ru-RU" sz="1800" b="1" dirty="0" smtClean="0">
                <a:solidFill>
                  <a:srgbClr val="002060"/>
                </a:solidFill>
              </a:rPr>
              <a:t>. </a:t>
            </a:r>
            <a:r>
              <a:rPr lang="ru-RU" sz="1800" b="1" dirty="0">
                <a:solidFill>
                  <a:srgbClr val="002060"/>
                </a:solidFill>
                <a:latin typeface="Times New Roman" panose="02020603050405020304" pitchFamily="18" charset="0"/>
                <a:ea typeface="Times New Roman" panose="02020603050405020304" pitchFamily="18" charset="0"/>
              </a:rPr>
              <a:t>Организация среды для диалога с родителями</a:t>
            </a:r>
            <a:endParaRPr lang="ru-RU" sz="1800" b="1" dirty="0">
              <a:solidFill>
                <a:srgbClr val="002060"/>
              </a:solidFill>
            </a:endParaRPr>
          </a:p>
        </p:txBody>
      </p:sp>
      <p:sp>
        <p:nvSpPr>
          <p:cNvPr id="2" name="Рисунок 1"/>
          <p:cNvSpPr>
            <a:spLocks noGrp="1"/>
          </p:cNvSpPr>
          <p:nvPr>
            <p:ph type="pic" idx="1"/>
          </p:nvPr>
        </p:nvSpPr>
        <p:spPr>
          <a:xfrm>
            <a:off x="76068" y="548680"/>
            <a:ext cx="3913407" cy="5469656"/>
          </a:xfrm>
        </p:spPr>
      </p:sp>
      <p:pic>
        <p:nvPicPr>
          <p:cNvPr id="1028" name="Picture 4" descr="G:\DCIM\107NIKON\DSCN3152.JPG"/>
          <p:cNvPicPr>
            <a:picLocks noGrp="1" noChangeAspect="1" noChangeArrowheads="1"/>
          </p:cNvPicPr>
          <p:nvPr>
            <p:ph type="pic" idx="13"/>
          </p:nvPr>
        </p:nvPicPr>
        <p:blipFill>
          <a:blip r:embed="rId3" cstate="print"/>
          <a:srcRect t="13891" b="6903"/>
          <a:stretch>
            <a:fillRect/>
          </a:stretch>
        </p:blipFill>
        <p:spPr bwMode="auto">
          <a:xfrm>
            <a:off x="4165586" y="500042"/>
            <a:ext cx="3978275" cy="2428893"/>
          </a:xfrm>
          <a:prstGeom prst="rect">
            <a:avLst/>
          </a:prstGeom>
          <a:noFill/>
        </p:spPr>
      </p:pic>
      <p:pic>
        <p:nvPicPr>
          <p:cNvPr id="1029" name="Picture 5" descr="G:\DCIM\107NIKON\DSCN3148.JPG"/>
          <p:cNvPicPr>
            <a:picLocks noChangeAspect="1" noChangeArrowheads="1"/>
          </p:cNvPicPr>
          <p:nvPr/>
        </p:nvPicPr>
        <p:blipFill>
          <a:blip r:embed="rId4" cstate="print"/>
          <a:srcRect/>
          <a:stretch>
            <a:fillRect/>
          </a:stretch>
        </p:blipFill>
        <p:spPr bwMode="auto">
          <a:xfrm>
            <a:off x="4237024" y="3000372"/>
            <a:ext cx="3929090" cy="2946818"/>
          </a:xfrm>
          <a:prstGeom prst="rect">
            <a:avLst/>
          </a:prstGeom>
          <a:noFill/>
        </p:spPr>
      </p:pic>
      <p:sp>
        <p:nvSpPr>
          <p:cNvPr id="23" name="Рисунок 22"/>
          <p:cNvSpPr>
            <a:spLocks noGrp="1"/>
          </p:cNvSpPr>
          <p:nvPr>
            <p:ph type="pic" idx="10"/>
          </p:nvPr>
        </p:nvSpPr>
        <p:spPr>
          <a:xfrm>
            <a:off x="8237552" y="571480"/>
            <a:ext cx="3736959" cy="5143536"/>
          </a:xfrm>
        </p:spPr>
      </p:sp>
      <p:pic>
        <p:nvPicPr>
          <p:cNvPr id="1031" name="Picture 7" descr="G:\DCIM\107NIKON\DSCN3150.JPG"/>
          <p:cNvPicPr>
            <a:picLocks noChangeAspect="1" noChangeArrowheads="1"/>
          </p:cNvPicPr>
          <p:nvPr/>
        </p:nvPicPr>
        <p:blipFill>
          <a:blip r:embed="rId5" cstate="print"/>
          <a:srcRect/>
          <a:stretch>
            <a:fillRect/>
          </a:stretch>
        </p:blipFill>
        <p:spPr bwMode="auto">
          <a:xfrm>
            <a:off x="8183955" y="618059"/>
            <a:ext cx="3768373" cy="5239833"/>
          </a:xfrm>
          <a:prstGeom prst="rect">
            <a:avLst/>
          </a:prstGeom>
          <a:noFill/>
        </p:spPr>
      </p:pic>
      <p:pic>
        <p:nvPicPr>
          <p:cNvPr id="1032" name="Picture 8" descr="G:\DCIM\107NIKON\DSCN3151.JPG"/>
          <p:cNvPicPr>
            <a:picLocks noChangeAspect="1" noChangeArrowheads="1"/>
          </p:cNvPicPr>
          <p:nvPr/>
        </p:nvPicPr>
        <p:blipFill>
          <a:blip r:embed="rId6" cstate="print"/>
          <a:srcRect/>
          <a:stretch>
            <a:fillRect/>
          </a:stretch>
        </p:blipFill>
        <p:spPr bwMode="auto">
          <a:xfrm>
            <a:off x="0" y="428604"/>
            <a:ext cx="4022710" cy="2750332"/>
          </a:xfrm>
          <a:prstGeom prst="rect">
            <a:avLst/>
          </a:prstGeom>
          <a:noFill/>
        </p:spPr>
      </p:pic>
      <p:pic>
        <p:nvPicPr>
          <p:cNvPr id="1027" name="Picture 3" descr="G:\DCIM\107NIKON\DSCN3157.JPG"/>
          <p:cNvPicPr>
            <a:picLocks noChangeAspect="1" noChangeArrowheads="1"/>
          </p:cNvPicPr>
          <p:nvPr/>
        </p:nvPicPr>
        <p:blipFill>
          <a:blip r:embed="rId7" cstate="print"/>
          <a:srcRect/>
          <a:stretch>
            <a:fillRect/>
          </a:stretch>
        </p:blipFill>
        <p:spPr bwMode="auto">
          <a:xfrm>
            <a:off x="0" y="3214687"/>
            <a:ext cx="3951272" cy="2786082"/>
          </a:xfrm>
          <a:prstGeom prst="rect">
            <a:avLst/>
          </a:prstGeom>
          <a:noFill/>
        </p:spPr>
      </p:pic>
    </p:spTree>
    <p:extLst>
      <p:ext uri="{BB962C8B-B14F-4D97-AF65-F5344CB8AC3E}">
        <p14:creationId xmlns:p14="http://schemas.microsoft.com/office/powerpoint/2010/main" xmlns="" val="173419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3980" b="3980"/>
          <a:stretch>
            <a:fillRect/>
          </a:stretch>
        </p:blipFill>
        <p:spPr>
          <a:xfrm>
            <a:off x="164447" y="237752"/>
            <a:ext cx="3977640" cy="2743200"/>
          </a:xfrm>
        </p:spPr>
      </p:pic>
      <p:sp>
        <p:nvSpPr>
          <p:cNvPr id="3" name="Заголовок 2"/>
          <p:cNvSpPr>
            <a:spLocks noGrp="1"/>
          </p:cNvSpPr>
          <p:nvPr>
            <p:ph type="title"/>
          </p:nvPr>
        </p:nvSpPr>
        <p:spPr>
          <a:xfrm>
            <a:off x="233716" y="6237288"/>
            <a:ext cx="3961449" cy="393576"/>
          </a:xfrm>
        </p:spPr>
        <p:txBody>
          <a:bodyPr>
            <a:noAutofit/>
          </a:bodyPr>
          <a:lstStyle/>
          <a:p>
            <a:pPr algn="ctr"/>
            <a:r>
              <a:rPr lang="ru-RU" sz="1800" dirty="0" smtClean="0">
                <a:solidFill>
                  <a:schemeClr val="tx1"/>
                </a:solidFill>
                <a:effectLst>
                  <a:outerShdw blurRad="38100" dist="38100" dir="2700000" algn="tl">
                    <a:srgbClr val="000000">
                      <a:alpha val="43137"/>
                    </a:srgbClr>
                  </a:outerShdw>
                </a:effectLst>
              </a:rPr>
              <a:t>Вход в группу, нижняя левая точка</a:t>
            </a:r>
            <a:endParaRPr lang="ru-RU" sz="1800" dirty="0">
              <a:solidFill>
                <a:schemeClr val="tx1"/>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4892603" y="6312744"/>
            <a:ext cx="3124200" cy="318120"/>
          </a:xfrm>
        </p:spPr>
        <p:txBody>
          <a:bodyPr>
            <a:noAutofit/>
          </a:bodyPr>
          <a:lstStyle/>
          <a:p>
            <a:pPr algn="ctr"/>
            <a:r>
              <a:rPr lang="ru-RU" b="1" dirty="0" smtClean="0">
                <a:solidFill>
                  <a:srgbClr val="002060"/>
                </a:solidFill>
                <a:effectLst>
                  <a:outerShdw blurRad="38100" dist="38100" dir="2700000" algn="tl">
                    <a:srgbClr val="000000">
                      <a:alpha val="43137"/>
                    </a:srgbClr>
                  </a:outerShdw>
                </a:effectLst>
              </a:rPr>
              <a:t>Нижняя правая точка</a:t>
            </a:r>
            <a:endParaRPr lang="ru-RU" b="1" dirty="0">
              <a:solidFill>
                <a:srgbClr val="002060"/>
              </a:solidFill>
              <a:effectLst>
                <a:outerShdw blurRad="38100" dist="38100" dir="2700000" algn="tl">
                  <a:srgbClr val="000000">
                    <a:alpha val="43137"/>
                  </a:srgbClr>
                </a:outerShdw>
              </a:effectLst>
            </a:endParaRPr>
          </a:p>
        </p:txBody>
      </p:sp>
      <p:pic>
        <p:nvPicPr>
          <p:cNvPr id="6" name="Рисунок 5"/>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t="4012" b="4012"/>
          <a:stretch>
            <a:fillRect/>
          </a:stretch>
        </p:blipFill>
        <p:spPr>
          <a:xfrm>
            <a:off x="121772" y="3465004"/>
            <a:ext cx="3976687" cy="2743200"/>
          </a:xfrm>
        </p:spPr>
      </p:pic>
      <p:pic>
        <p:nvPicPr>
          <p:cNvPr id="11" name="Рисунок 10"/>
          <p:cNvPicPr>
            <a:picLocks noGrp="1" noChangeAspect="1"/>
          </p:cNvPicPr>
          <p:nvPr>
            <p:ph type="pic" idx="11"/>
          </p:nvPr>
        </p:nvPicPr>
        <p:blipFill>
          <a:blip r:embed="rId5" cstate="print">
            <a:extLst>
              <a:ext uri="{28A0092B-C50C-407E-A947-70E740481C1C}">
                <a14:useLocalDpi xmlns:a14="http://schemas.microsoft.com/office/drawing/2010/main" xmlns="" val="0"/>
              </a:ext>
            </a:extLst>
          </a:blip>
          <a:srcRect t="4030" b="4030"/>
          <a:stretch>
            <a:fillRect/>
          </a:stretch>
        </p:blipFill>
        <p:spPr>
          <a:xfrm>
            <a:off x="4227217" y="3465004"/>
            <a:ext cx="3978274" cy="2743200"/>
          </a:xfrm>
        </p:spPr>
      </p:pic>
      <p:pic>
        <p:nvPicPr>
          <p:cNvPr id="7" name="Рисунок 6"/>
          <p:cNvPicPr>
            <a:picLocks noGrp="1" noChangeAspect="1"/>
          </p:cNvPicPr>
          <p:nvPr>
            <p:ph type="pic" idx="12"/>
          </p:nvPr>
        </p:nvPicPr>
        <p:blipFill>
          <a:blip r:embed="rId6" cstate="print">
            <a:extLst>
              <a:ext uri="{28A0092B-C50C-407E-A947-70E740481C1C}">
                <a14:useLocalDpi xmlns:a14="http://schemas.microsoft.com/office/drawing/2010/main" xmlns="" val="0"/>
              </a:ext>
            </a:extLst>
          </a:blip>
          <a:srcRect t="4030" b="4030"/>
          <a:stretch>
            <a:fillRect/>
          </a:stretch>
        </p:blipFill>
        <p:spPr>
          <a:xfrm>
            <a:off x="4227217" y="237752"/>
            <a:ext cx="3978274" cy="2743200"/>
          </a:xfrm>
        </p:spPr>
      </p:pic>
      <p:sp>
        <p:nvSpPr>
          <p:cNvPr id="16" name="Заголовок 2"/>
          <p:cNvSpPr txBox="1">
            <a:spLocks/>
          </p:cNvSpPr>
          <p:nvPr/>
        </p:nvSpPr>
        <p:spPr>
          <a:xfrm>
            <a:off x="121772" y="2980952"/>
            <a:ext cx="3550920" cy="39357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a:solidFill>
                  <a:schemeClr val="tx1"/>
                </a:solidFill>
                <a:effectLst>
                  <a:outerShdw blurRad="38100" dist="38100" dir="2700000" algn="tl">
                    <a:srgbClr val="000000">
                      <a:alpha val="43137"/>
                    </a:srgbClr>
                  </a:outerShdw>
                </a:effectLst>
              </a:rPr>
              <a:t>Верхняя левая точка</a:t>
            </a:r>
          </a:p>
        </p:txBody>
      </p:sp>
      <p:sp>
        <p:nvSpPr>
          <p:cNvPr id="17" name="Текст 3"/>
          <p:cNvSpPr txBox="1">
            <a:spLocks/>
          </p:cNvSpPr>
          <p:nvPr/>
        </p:nvSpPr>
        <p:spPr>
          <a:xfrm>
            <a:off x="4654251" y="2980952"/>
            <a:ext cx="3124200" cy="31812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buSzPct val="80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SzPct val="80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9pPr>
          </a:lstStyle>
          <a:p>
            <a:pPr algn="ctr"/>
            <a:r>
              <a:rPr lang="ru-RU" dirty="0" smtClean="0">
                <a:effectLst>
                  <a:outerShdw blurRad="38100" dist="38100" dir="2700000" algn="tl">
                    <a:srgbClr val="000000">
                      <a:alpha val="43137"/>
                    </a:srgbClr>
                  </a:outerShdw>
                </a:effectLst>
              </a:rPr>
              <a:t>Верхняя правая точка</a:t>
            </a:r>
            <a:endParaRPr lang="ru-RU" dirty="0">
              <a:effectLst>
                <a:outerShdw blurRad="38100" dist="38100" dir="2700000" algn="tl">
                  <a:srgbClr val="000000">
                    <a:alpha val="43137"/>
                  </a:srgbClr>
                </a:outerShdw>
              </a:effectLst>
            </a:endParaRPr>
          </a:p>
        </p:txBody>
      </p:sp>
      <p:sp>
        <p:nvSpPr>
          <p:cNvPr id="18" name="Текст 3"/>
          <p:cNvSpPr txBox="1">
            <a:spLocks/>
          </p:cNvSpPr>
          <p:nvPr/>
        </p:nvSpPr>
        <p:spPr>
          <a:xfrm>
            <a:off x="8254655" y="188640"/>
            <a:ext cx="3744415" cy="6552728"/>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buSzPct val="80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SzPct val="80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9pPr>
          </a:lstStyle>
          <a:p>
            <a:pPr algn="ctr"/>
            <a:endParaRPr lang="ru-RU" sz="1200" dirty="0" smtClean="0">
              <a:solidFill>
                <a:prstClr val="white"/>
              </a:solidFill>
              <a:effectLst>
                <a:outerShdw blurRad="38100" dist="38100" dir="2700000" algn="tl">
                  <a:srgbClr val="000000">
                    <a:alpha val="43137"/>
                  </a:srgbClr>
                </a:outerShdw>
              </a:effectLst>
            </a:endParaRPr>
          </a:p>
          <a:p>
            <a:pPr algn="ctr"/>
            <a:r>
              <a:rPr lang="ru-RU" sz="1600" dirty="0">
                <a:solidFill>
                  <a:srgbClr val="002060"/>
                </a:solidFill>
                <a:effectLst>
                  <a:outerShdw blurRad="38100" dist="38100" dir="2700000" algn="tl">
                    <a:srgbClr val="000000">
                      <a:alpha val="43137"/>
                    </a:srgbClr>
                  </a:outerShdw>
                </a:effectLst>
              </a:rPr>
              <a:t>Образовательная </a:t>
            </a:r>
            <a:r>
              <a:rPr lang="ru-RU" sz="1600" dirty="0" smtClean="0">
                <a:solidFill>
                  <a:srgbClr val="002060"/>
                </a:solidFill>
                <a:effectLst>
                  <a:outerShdw blurRad="38100" dist="38100" dir="2700000" algn="tl">
                    <a:srgbClr val="000000">
                      <a:alpha val="43137"/>
                    </a:srgbClr>
                  </a:outerShdw>
                </a:effectLst>
              </a:rPr>
              <a:t>тема недели  </a:t>
            </a:r>
            <a:r>
              <a:rPr lang="ru-RU" sz="1600" dirty="0">
                <a:solidFill>
                  <a:srgbClr val="002060"/>
                </a:solidFill>
                <a:effectLst>
                  <a:outerShdw blurRad="38100" dist="38100" dir="2700000" algn="tl">
                    <a:srgbClr val="000000">
                      <a:alpha val="43137"/>
                    </a:srgbClr>
                  </a:outerShdw>
                </a:effectLst>
              </a:rPr>
              <a:t>«Золотая осень».   </a:t>
            </a:r>
            <a:endParaRPr lang="ru-RU" sz="1200" dirty="0">
              <a:solidFill>
                <a:srgbClr val="002060"/>
              </a:solidFill>
              <a:effectLst>
                <a:outerShdw blurRad="38100" dist="38100" dir="2700000" algn="tl">
                  <a:srgbClr val="000000">
                    <a:alpha val="43137"/>
                  </a:srgbClr>
                </a:outerShdw>
              </a:effectLst>
            </a:endParaRPr>
          </a:p>
          <a:p>
            <a:pPr algn="ctr"/>
            <a:r>
              <a:rPr lang="ru-RU" sz="1400" dirty="0" smtClean="0">
                <a:solidFill>
                  <a:srgbClr val="002060"/>
                </a:solidFill>
                <a:effectLst>
                  <a:outerShdw blurRad="38100" dist="38100" dir="2700000" algn="tl">
                    <a:srgbClr val="000000">
                      <a:alpha val="43137"/>
                    </a:srgbClr>
                  </a:outerShdw>
                </a:effectLst>
              </a:rPr>
              <a:t>Групповое помещение  организовано в  соответствии с ООП ДОУ.  Насыщенность среды соответствует возрастным особенностям детей. Групповое </a:t>
            </a:r>
            <a:r>
              <a:rPr lang="ru-RU" sz="1400" dirty="0">
                <a:solidFill>
                  <a:srgbClr val="002060"/>
                </a:solidFill>
                <a:effectLst>
                  <a:outerShdw blurRad="38100" dist="38100" dir="2700000" algn="tl">
                    <a:srgbClr val="000000">
                      <a:alpha val="43137"/>
                    </a:srgbClr>
                  </a:outerShdw>
                </a:effectLst>
              </a:rPr>
              <a:t>пространство поделено на образовательные центры (модули). Каждый центр наполняется дидактическим материалом, пособиями и атрибутами в соответствии с образовательной темой недели и видом текущей деятельности. Используется все пространство группового помещения</a:t>
            </a:r>
            <a:r>
              <a:rPr lang="ru-RU" sz="1400" dirty="0" smtClean="0">
                <a:solidFill>
                  <a:srgbClr val="002060"/>
                </a:solidFill>
                <a:effectLst>
                  <a:outerShdw blurRad="38100" dist="38100" dir="2700000" algn="tl">
                    <a:srgbClr val="000000">
                      <a:alpha val="43137"/>
                    </a:srgbClr>
                  </a:outerShdw>
                </a:effectLst>
              </a:rPr>
              <a:t>. Материалы центров </a:t>
            </a:r>
            <a:r>
              <a:rPr lang="ru-RU" sz="1400" dirty="0">
                <a:solidFill>
                  <a:srgbClr val="002060"/>
                </a:solidFill>
              </a:rPr>
              <a:t>периодически </a:t>
            </a:r>
            <a:r>
              <a:rPr lang="ru-RU" sz="1400" dirty="0" smtClean="0">
                <a:solidFill>
                  <a:srgbClr val="002060"/>
                </a:solidFill>
              </a:rPr>
              <a:t>меняются, появляются </a:t>
            </a:r>
            <a:r>
              <a:rPr lang="ru-RU" sz="1400" dirty="0">
                <a:solidFill>
                  <a:srgbClr val="002060"/>
                </a:solidFill>
              </a:rPr>
              <a:t>новые предметы, стимулирующие двигательную, познавательную </a:t>
            </a:r>
            <a:r>
              <a:rPr lang="ru-RU" sz="1400" dirty="0" smtClean="0">
                <a:solidFill>
                  <a:srgbClr val="002060"/>
                </a:solidFill>
              </a:rPr>
              <a:t>активность, </a:t>
            </a:r>
            <a:r>
              <a:rPr lang="ru-RU" sz="1400" dirty="0">
                <a:solidFill>
                  <a:srgbClr val="002060"/>
                </a:solidFill>
              </a:rPr>
              <a:t>развитие </a:t>
            </a:r>
            <a:r>
              <a:rPr lang="ru-RU" sz="1400" dirty="0" smtClean="0">
                <a:solidFill>
                  <a:srgbClr val="002060"/>
                </a:solidFill>
              </a:rPr>
              <a:t> </a:t>
            </a:r>
            <a:r>
              <a:rPr lang="ru-RU" sz="1400" dirty="0">
                <a:solidFill>
                  <a:srgbClr val="002060"/>
                </a:solidFill>
              </a:rPr>
              <a:t>игровой </a:t>
            </a:r>
            <a:r>
              <a:rPr lang="ru-RU" sz="1400" dirty="0" smtClean="0">
                <a:solidFill>
                  <a:srgbClr val="002060"/>
                </a:solidFill>
              </a:rPr>
              <a:t>деятельности.</a:t>
            </a:r>
            <a:r>
              <a:rPr lang="ru-RU" sz="1400" dirty="0">
                <a:solidFill>
                  <a:srgbClr val="002060"/>
                </a:solidFill>
              </a:rPr>
              <a:t> </a:t>
            </a:r>
            <a:r>
              <a:rPr lang="ru-RU" sz="1400" dirty="0" smtClean="0">
                <a:solidFill>
                  <a:srgbClr val="002060"/>
                </a:solidFill>
              </a:rPr>
              <a:t>Также </a:t>
            </a:r>
            <a:r>
              <a:rPr lang="ru-RU" sz="1400" dirty="0">
                <a:solidFill>
                  <a:srgbClr val="002060"/>
                </a:solidFill>
              </a:rPr>
              <a:t> </a:t>
            </a:r>
            <a:r>
              <a:rPr lang="ru-RU" sz="1400" dirty="0" smtClean="0">
                <a:solidFill>
                  <a:srgbClr val="002060"/>
                </a:solidFill>
              </a:rPr>
              <a:t>предоставлен </a:t>
            </a:r>
            <a:r>
              <a:rPr lang="ru-RU" sz="1400" dirty="0">
                <a:solidFill>
                  <a:srgbClr val="002060"/>
                </a:solidFill>
              </a:rPr>
              <a:t>неоформленный материал  </a:t>
            </a:r>
            <a:r>
              <a:rPr lang="ru-RU" sz="1400" dirty="0" smtClean="0">
                <a:solidFill>
                  <a:srgbClr val="002060"/>
                </a:solidFill>
              </a:rPr>
              <a:t>(природный</a:t>
            </a:r>
            <a:r>
              <a:rPr lang="ru-RU" sz="1400" dirty="0">
                <a:solidFill>
                  <a:srgbClr val="002060"/>
                </a:solidFill>
              </a:rPr>
              <a:t>, </a:t>
            </a:r>
            <a:r>
              <a:rPr lang="ru-RU" sz="1400" dirty="0" smtClean="0">
                <a:solidFill>
                  <a:srgbClr val="002060"/>
                </a:solidFill>
              </a:rPr>
              <a:t>бросовый, элементы </a:t>
            </a:r>
            <a:r>
              <a:rPr lang="ru-RU" sz="1400" dirty="0">
                <a:solidFill>
                  <a:srgbClr val="002060"/>
                </a:solidFill>
              </a:rPr>
              <a:t> </a:t>
            </a:r>
            <a:r>
              <a:rPr lang="ru-RU" sz="1400" dirty="0" smtClean="0">
                <a:solidFill>
                  <a:srgbClr val="002060"/>
                </a:solidFill>
              </a:rPr>
              <a:t>старых  игр и др.),  чтобы </a:t>
            </a:r>
            <a:r>
              <a:rPr lang="ru-RU" sz="1400" dirty="0">
                <a:solidFill>
                  <a:srgbClr val="002060"/>
                </a:solidFill>
              </a:rPr>
              <a:t>стимулировать развитие воображения детей</a:t>
            </a:r>
            <a:r>
              <a:rPr lang="ru-RU" sz="1400" dirty="0" smtClean="0">
                <a:solidFill>
                  <a:srgbClr val="002060"/>
                </a:solidFill>
              </a:rPr>
              <a:t>.  Эти материалы также меняются. В оформлении группы присутствуют  </a:t>
            </a:r>
            <a:r>
              <a:rPr lang="ru-RU" sz="1400" dirty="0">
                <a:solidFill>
                  <a:srgbClr val="002060"/>
                </a:solidFill>
              </a:rPr>
              <a:t>п</a:t>
            </a:r>
            <a:r>
              <a:rPr lang="ru-RU" sz="1400" dirty="0" smtClean="0">
                <a:solidFill>
                  <a:srgbClr val="002060"/>
                </a:solidFill>
              </a:rPr>
              <a:t>лакаты-алгоритмы </a:t>
            </a:r>
            <a:r>
              <a:rPr lang="ru-RU" sz="1400" dirty="0">
                <a:solidFill>
                  <a:srgbClr val="002060"/>
                </a:solidFill>
              </a:rPr>
              <a:t>выполнения порядка действий при самообслуживании и выполнении поручений; мотивационные </a:t>
            </a:r>
            <a:r>
              <a:rPr lang="ru-RU" sz="1400" dirty="0" smtClean="0">
                <a:solidFill>
                  <a:srgbClr val="002060"/>
                </a:solidFill>
              </a:rPr>
              <a:t>картинки, подвесные модули. </a:t>
            </a:r>
            <a:endParaRPr lang="ru-RU" sz="1400" dirty="0">
              <a:solidFill>
                <a:srgbClr val="002060"/>
              </a:solidFill>
              <a:effectLst>
                <a:outerShdw blurRad="38100" dist="38100" dir="2700000" algn="tl">
                  <a:srgbClr val="000000">
                    <a:alpha val="43137"/>
                  </a:srgbClr>
                </a:outerShdw>
              </a:effectLst>
            </a:endParaRPr>
          </a:p>
          <a:p>
            <a:pPr algn="ctr"/>
            <a:endParaRPr lang="ru-RU" sz="1400" dirty="0"/>
          </a:p>
          <a:p>
            <a:pPr algn="ctr"/>
            <a:r>
              <a:rPr lang="ru-RU" sz="1400" dirty="0" smtClean="0"/>
              <a:t> </a:t>
            </a:r>
            <a:endParaRPr lang="ru-RU" sz="1400" dirty="0"/>
          </a:p>
          <a:p>
            <a:pPr algn="ctr"/>
            <a:r>
              <a:rPr lang="ru-RU" sz="1400" dirty="0" smtClean="0">
                <a:solidFill>
                  <a:prstClr val="white"/>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xmlns="" val="27050850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4028" b="4028"/>
          <a:stretch>
            <a:fillRect/>
          </a:stretch>
        </p:blipFill>
        <p:spPr>
          <a:xfrm>
            <a:off x="307934" y="1357298"/>
            <a:ext cx="5075670" cy="3500462"/>
          </a:xfrm>
        </p:spPr>
      </p:pic>
      <p:sp>
        <p:nvSpPr>
          <p:cNvPr id="3" name="Заголовок 2"/>
          <p:cNvSpPr>
            <a:spLocks noGrp="1"/>
          </p:cNvSpPr>
          <p:nvPr>
            <p:ph type="title"/>
          </p:nvPr>
        </p:nvSpPr>
        <p:spPr>
          <a:xfrm>
            <a:off x="593686" y="5786454"/>
            <a:ext cx="4608512" cy="393576"/>
          </a:xfrm>
        </p:spPr>
        <p:txBody>
          <a:bodyPr>
            <a:noAutofit/>
          </a:bodyPr>
          <a:lstStyle/>
          <a:p>
            <a:pPr algn="ctr"/>
            <a:r>
              <a:rPr lang="ru-RU" sz="2400" b="1" dirty="0" smtClean="0">
                <a:solidFill>
                  <a:srgbClr val="002060"/>
                </a:solidFill>
                <a:effectLst>
                  <a:outerShdw blurRad="38100" dist="38100" dir="2700000" algn="tl">
                    <a:srgbClr val="000000">
                      <a:alpha val="43137"/>
                    </a:srgbClr>
                  </a:outerShdw>
                </a:effectLst>
              </a:rPr>
              <a:t>Вид из центра группы на  вход в помещение</a:t>
            </a:r>
            <a:endParaRPr lang="ru-RU" sz="2400" b="1" dirty="0">
              <a:solidFill>
                <a:srgbClr val="002060"/>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6808792" y="5286388"/>
            <a:ext cx="4464496" cy="681584"/>
          </a:xfrm>
        </p:spPr>
        <p:txBody>
          <a:bodyPr>
            <a:noAutofit/>
          </a:bodyPr>
          <a:lstStyle/>
          <a:p>
            <a:pPr algn="ctr"/>
            <a:r>
              <a:rPr lang="ru-RU" sz="2400" b="1" dirty="0">
                <a:solidFill>
                  <a:srgbClr val="002060"/>
                </a:solidFill>
                <a:effectLst>
                  <a:outerShdw blurRad="38100" dist="38100" dir="2700000" algn="tl">
                    <a:srgbClr val="000000">
                      <a:alpha val="43137"/>
                    </a:srgbClr>
                  </a:outerShdw>
                </a:effectLst>
              </a:rPr>
              <a:t>Вид из центра группы </a:t>
            </a:r>
            <a:r>
              <a:rPr lang="ru-RU" sz="2400" b="1" dirty="0" smtClean="0">
                <a:solidFill>
                  <a:srgbClr val="002060"/>
                </a:solidFill>
                <a:effectLst>
                  <a:outerShdw blurRad="38100" dist="38100" dir="2700000" algn="tl">
                    <a:srgbClr val="000000">
                      <a:alpha val="43137"/>
                    </a:srgbClr>
                  </a:outerShdw>
                </a:effectLst>
              </a:rPr>
              <a:t>в противоположном входу направлении</a:t>
            </a:r>
            <a:endParaRPr lang="ru-RU" sz="2400" b="1" dirty="0">
              <a:solidFill>
                <a:srgbClr val="002060"/>
              </a:solidFill>
              <a:effectLst>
                <a:outerShdw blurRad="38100" dist="38100" dir="2700000" algn="tl">
                  <a:srgbClr val="000000">
                    <a:alpha val="43137"/>
                  </a:srgbClr>
                </a:outerShdw>
              </a:effectLst>
            </a:endParaRPr>
          </a:p>
        </p:txBody>
      </p:sp>
      <p:pic>
        <p:nvPicPr>
          <p:cNvPr id="7" name="Рисунок 6"/>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t="4028" b="4028"/>
          <a:stretch>
            <a:fillRect/>
          </a:stretch>
        </p:blipFill>
        <p:spPr>
          <a:xfrm>
            <a:off x="6523040" y="1357298"/>
            <a:ext cx="4929222" cy="3399464"/>
          </a:xfrm>
        </p:spPr>
      </p:pic>
      <p:sp>
        <p:nvSpPr>
          <p:cNvPr id="18" name="Текст 3"/>
          <p:cNvSpPr txBox="1">
            <a:spLocks/>
          </p:cNvSpPr>
          <p:nvPr/>
        </p:nvSpPr>
        <p:spPr>
          <a:xfrm>
            <a:off x="3358108" y="548680"/>
            <a:ext cx="5328593" cy="72008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buSzPct val="80000"/>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6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SzPct val="80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80000"/>
              <a:buFont typeface="Wingdings" pitchFamily="2" charset="2"/>
              <a:buNone/>
              <a:defRPr sz="900" kern="1200">
                <a:solidFill>
                  <a:schemeClr val="tx1"/>
                </a:solidFill>
                <a:latin typeface="+mn-lt"/>
                <a:ea typeface="+mn-ea"/>
                <a:cs typeface="+mn-cs"/>
              </a:defRPr>
            </a:lvl9pPr>
          </a:lstStyle>
          <a:p>
            <a:pPr algn="ctr"/>
            <a:r>
              <a:rPr lang="ru-RU" sz="2800" b="1" dirty="0" smtClean="0">
                <a:solidFill>
                  <a:srgbClr val="002060"/>
                </a:solidFill>
                <a:effectLst>
                  <a:outerShdw blurRad="38100" dist="38100" dir="2700000" algn="tl">
                    <a:srgbClr val="000000">
                      <a:alpha val="43137"/>
                    </a:srgbClr>
                  </a:outerShdw>
                </a:effectLst>
              </a:rPr>
              <a:t>Групповое помещение</a:t>
            </a:r>
          </a:p>
        </p:txBody>
      </p:sp>
    </p:spTree>
    <p:extLst>
      <p:ext uri="{BB962C8B-B14F-4D97-AF65-F5344CB8AC3E}">
        <p14:creationId xmlns:p14="http://schemas.microsoft.com/office/powerpoint/2010/main" xmlns="" val="16683424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l="6068" r="6068"/>
          <a:stretch>
            <a:fillRect/>
          </a:stretch>
        </p:blipFill>
        <p:spPr>
          <a:xfrm>
            <a:off x="1" y="1340768"/>
            <a:ext cx="4217987" cy="3600450"/>
          </a:xfrm>
        </p:spPr>
      </p:pic>
      <p:sp>
        <p:nvSpPr>
          <p:cNvPr id="3" name="Заголовок 2"/>
          <p:cNvSpPr>
            <a:spLocks noGrp="1"/>
          </p:cNvSpPr>
          <p:nvPr>
            <p:ph type="title"/>
          </p:nvPr>
        </p:nvSpPr>
        <p:spPr>
          <a:xfrm>
            <a:off x="4150196" y="116632"/>
            <a:ext cx="8038629" cy="6624736"/>
          </a:xfrm>
        </p:spPr>
        <p:txBody>
          <a:bodyPr>
            <a:noAutofit/>
          </a:bodyPr>
          <a:lstStyle/>
          <a:p>
            <a:r>
              <a:rPr lang="ru-RU" sz="1200" dirty="0" smtClean="0">
                <a:solidFill>
                  <a:srgbClr val="002060"/>
                </a:solidFill>
                <a:latin typeface="Times New Roman" pitchFamily="18" charset="0"/>
                <a:cs typeface="Times New Roman" pitchFamily="18" charset="0"/>
              </a:rPr>
              <a:t>1. </a:t>
            </a:r>
            <a:r>
              <a:rPr lang="ru-RU" sz="1200" dirty="0">
                <a:solidFill>
                  <a:srgbClr val="002060"/>
                </a:solidFill>
                <a:latin typeface="Times New Roman" pitchFamily="18" charset="0"/>
                <a:cs typeface="Times New Roman" pitchFamily="18" charset="0"/>
              </a:rPr>
              <a:t>Рабочий </a:t>
            </a:r>
            <a:r>
              <a:rPr lang="ru-RU" sz="1200" dirty="0" smtClean="0">
                <a:solidFill>
                  <a:srgbClr val="002060"/>
                </a:solidFill>
                <a:latin typeface="Times New Roman" pitchFamily="18" charset="0"/>
                <a:cs typeface="Times New Roman" pitchFamily="18" charset="0"/>
              </a:rPr>
              <a:t>сектор содержит следующие центры: </a:t>
            </a:r>
            <a:r>
              <a:rPr lang="ru-RU" sz="1200" dirty="0">
                <a:solidFill>
                  <a:srgbClr val="002060"/>
                </a:solidFill>
                <a:latin typeface="Times New Roman" pitchFamily="18" charset="0"/>
                <a:cs typeface="Times New Roman" pitchFamily="18" charset="0"/>
              </a:rPr>
              <a:t>«Живая  </a:t>
            </a:r>
            <a:r>
              <a:rPr lang="ru-RU" sz="1200" dirty="0" smtClean="0">
                <a:solidFill>
                  <a:srgbClr val="002060"/>
                </a:solidFill>
                <a:latin typeface="Times New Roman" pitchFamily="18" charset="0"/>
                <a:cs typeface="Times New Roman" pitchFamily="18" charset="0"/>
              </a:rPr>
              <a:t>и неживая природа</a:t>
            </a:r>
            <a:r>
              <a:rPr lang="ru-RU" sz="1200" dirty="0">
                <a:solidFill>
                  <a:srgbClr val="002060"/>
                </a:solidFill>
                <a:latin typeface="Times New Roman" pitchFamily="18" charset="0"/>
                <a:cs typeface="Times New Roman" pitchFamily="18" charset="0"/>
              </a:rPr>
              <a:t>», «</a:t>
            </a:r>
            <a:r>
              <a:rPr lang="ru-RU" sz="1200" dirty="0">
                <a:solidFill>
                  <a:srgbClr val="002060"/>
                </a:solidFill>
              </a:rPr>
              <a:t>Познавательно-исследовательской и опытно-экспериментальной деятельности</a:t>
            </a:r>
            <a:r>
              <a:rPr lang="ru-RU" sz="1200" dirty="0" smtClean="0">
                <a:solidFill>
                  <a:srgbClr val="002060"/>
                </a:solidFill>
                <a:latin typeface="Times New Roman" pitchFamily="18" charset="0"/>
                <a:cs typeface="Times New Roman" pitchFamily="18" charset="0"/>
              </a:rPr>
              <a:t>», </a:t>
            </a:r>
            <a:r>
              <a:rPr lang="ru-RU" sz="1200" dirty="0">
                <a:solidFill>
                  <a:srgbClr val="002060"/>
                </a:solidFill>
                <a:latin typeface="Times New Roman" pitchFamily="18" charset="0"/>
                <a:cs typeface="Times New Roman" pitchFamily="18" charset="0"/>
              </a:rPr>
              <a:t>«</a:t>
            </a:r>
            <a:r>
              <a:rPr lang="ru-RU" sz="1200" dirty="0" err="1" smtClean="0">
                <a:solidFill>
                  <a:srgbClr val="002060"/>
                </a:solidFill>
                <a:latin typeface="Times New Roman" pitchFamily="18" charset="0"/>
                <a:cs typeface="Times New Roman" pitchFamily="18" charset="0"/>
              </a:rPr>
              <a:t>Сенсорика</a:t>
            </a:r>
            <a:r>
              <a:rPr lang="ru-RU" sz="1200" dirty="0" smtClean="0">
                <a:solidFill>
                  <a:srgbClr val="002060"/>
                </a:solidFill>
                <a:latin typeface="Times New Roman" pitchFamily="18" charset="0"/>
                <a:cs typeface="Times New Roman" pitchFamily="18" charset="0"/>
              </a:rPr>
              <a:t>», «Конструирование</a:t>
            </a:r>
            <a:r>
              <a:rPr lang="ru-RU" sz="1200" dirty="0">
                <a:solidFill>
                  <a:srgbClr val="002060"/>
                </a:solidFill>
                <a:latin typeface="Times New Roman" pitchFamily="18" charset="0"/>
                <a:cs typeface="Times New Roman" pitchFamily="18" charset="0"/>
              </a:rPr>
              <a:t>», «Математическое развитие», </a:t>
            </a:r>
            <a:r>
              <a:rPr lang="ru-RU" sz="1200" dirty="0" smtClean="0">
                <a:solidFill>
                  <a:srgbClr val="002060"/>
                </a:solidFill>
                <a:latin typeface="Times New Roman" pitchFamily="18" charset="0"/>
                <a:cs typeface="Times New Roman" pitchFamily="18" charset="0"/>
              </a:rPr>
              <a:t>«Библиотека», «Развитие речи» «Патриотическое воспитание», «Безопасность».</a:t>
            </a:r>
            <a:br>
              <a:rPr lang="ru-RU" sz="1200" dirty="0" smtClean="0">
                <a:solidFill>
                  <a:srgbClr val="002060"/>
                </a:solidFill>
                <a:latin typeface="Times New Roman" pitchFamily="18" charset="0"/>
                <a:cs typeface="Times New Roman" pitchFamily="18" charset="0"/>
              </a:rPr>
            </a:br>
            <a:r>
              <a:rPr lang="ru-RU" sz="1200" u="sng" dirty="0" smtClean="0">
                <a:solidFill>
                  <a:srgbClr val="002060"/>
                </a:solidFill>
              </a:rPr>
              <a:t>В центре </a:t>
            </a:r>
            <a:r>
              <a:rPr lang="ru-RU" sz="1200" u="sng" dirty="0">
                <a:solidFill>
                  <a:srgbClr val="002060"/>
                </a:solidFill>
              </a:rPr>
              <a:t>«Живая и неживая природа» </a:t>
            </a:r>
            <a:r>
              <a:rPr lang="ru-RU" sz="1200" dirty="0" smtClean="0">
                <a:solidFill>
                  <a:srgbClr val="002060"/>
                </a:solidFill>
              </a:rPr>
              <a:t>размещены  </a:t>
            </a:r>
            <a:r>
              <a:rPr lang="ru-RU" sz="1200" dirty="0">
                <a:solidFill>
                  <a:srgbClr val="002060"/>
                </a:solidFill>
              </a:rPr>
              <a:t>муляжи овощей и фруктов</a:t>
            </a:r>
            <a:r>
              <a:rPr lang="ru-RU" sz="1200" dirty="0" smtClean="0">
                <a:solidFill>
                  <a:srgbClr val="002060"/>
                </a:solidFill>
              </a:rPr>
              <a:t>, фигуры животных,  </a:t>
            </a:r>
            <a:r>
              <a:rPr lang="ru-RU" sz="1200" dirty="0">
                <a:solidFill>
                  <a:srgbClr val="002060"/>
                </a:solidFill>
              </a:rPr>
              <a:t>наборы картинок с изображениями животных, птиц, насекомых, </a:t>
            </a:r>
            <a:r>
              <a:rPr lang="ru-RU" sz="1200" dirty="0" smtClean="0">
                <a:solidFill>
                  <a:srgbClr val="002060"/>
                </a:solidFill>
              </a:rPr>
              <a:t>альбом </a:t>
            </a:r>
            <a:r>
              <a:rPr lang="ru-RU" sz="1200" dirty="0">
                <a:solidFill>
                  <a:srgbClr val="002060"/>
                </a:solidFill>
              </a:rPr>
              <a:t>«Времена года</a:t>
            </a:r>
            <a:r>
              <a:rPr lang="ru-RU" sz="1200" dirty="0" smtClean="0">
                <a:solidFill>
                  <a:srgbClr val="002060"/>
                </a:solidFill>
              </a:rPr>
              <a:t>»,  коллекции природных минералов, семян деревьев и овощей, крупы., природный материал (шишки, желуди, каштаны и др.)</a:t>
            </a:r>
            <a:r>
              <a:rPr lang="ru-RU" sz="1200" dirty="0">
                <a:solidFill>
                  <a:srgbClr val="002060"/>
                </a:solidFill>
              </a:rPr>
              <a:t/>
            </a:r>
            <a:br>
              <a:rPr lang="ru-RU" sz="1200" dirty="0">
                <a:solidFill>
                  <a:srgbClr val="002060"/>
                </a:solidFill>
              </a:rPr>
            </a:br>
            <a:r>
              <a:rPr lang="ru-RU" sz="1200" dirty="0">
                <a:solidFill>
                  <a:srgbClr val="002060"/>
                </a:solidFill>
              </a:rPr>
              <a:t>В </a:t>
            </a:r>
            <a:r>
              <a:rPr lang="ru-RU" sz="1200" dirty="0" smtClean="0">
                <a:solidFill>
                  <a:srgbClr val="002060"/>
                </a:solidFill>
              </a:rPr>
              <a:t>группе </a:t>
            </a:r>
            <a:r>
              <a:rPr lang="ru-RU" sz="1200" dirty="0">
                <a:solidFill>
                  <a:srgbClr val="002060"/>
                </a:solidFill>
              </a:rPr>
              <a:t>подобраны растения безопасные для детей, за которыми осуществляется ежедневный </a:t>
            </a:r>
            <a:r>
              <a:rPr lang="ru-RU" sz="1200" dirty="0" smtClean="0">
                <a:solidFill>
                  <a:srgbClr val="002060"/>
                </a:solidFill>
              </a:rPr>
              <a:t>уход,  оформлен паспорт </a:t>
            </a:r>
            <a:r>
              <a:rPr lang="ru-RU" sz="1200" dirty="0">
                <a:solidFill>
                  <a:srgbClr val="002060"/>
                </a:solidFill>
              </a:rPr>
              <a:t>имеющихся  растений. Уход за растениями осуществляется дежурными. Есть всё необходимое  по уходу за растениями  (фартуки, лейки, совочки, лопатки для рыхления, салфетки для протирания пыли и т. </a:t>
            </a:r>
            <a:r>
              <a:rPr lang="ru-RU" sz="1200" dirty="0" smtClean="0">
                <a:solidFill>
                  <a:srgbClr val="002060"/>
                </a:solidFill>
              </a:rPr>
              <a:t>д.). Оформлен  календарь природы, соответствующий возрасту детей.  </a:t>
            </a:r>
            <a:r>
              <a:rPr lang="ru-RU" sz="1200" dirty="0" smtClean="0">
                <a:solidFill>
                  <a:srgbClr val="002060"/>
                </a:solidFill>
                <a:latin typeface="Times New Roman" pitchFamily="18" charset="0"/>
                <a:cs typeface="Times New Roman" pitchFamily="18" charset="0"/>
              </a:rPr>
              <a:t/>
            </a:r>
            <a:br>
              <a:rPr lang="ru-RU" sz="1200" dirty="0" smtClean="0">
                <a:solidFill>
                  <a:srgbClr val="002060"/>
                </a:solidFill>
                <a:latin typeface="Times New Roman" pitchFamily="18" charset="0"/>
                <a:cs typeface="Times New Roman" pitchFamily="18" charset="0"/>
              </a:rPr>
            </a:br>
            <a:r>
              <a:rPr lang="ru-RU" sz="1200" u="sng" dirty="0" smtClean="0">
                <a:solidFill>
                  <a:srgbClr val="002060"/>
                </a:solidFill>
                <a:latin typeface="Times New Roman" pitchFamily="18" charset="0"/>
                <a:cs typeface="Times New Roman" pitchFamily="18" charset="0"/>
              </a:rPr>
              <a:t>В центре «</a:t>
            </a:r>
            <a:r>
              <a:rPr lang="ru-RU" sz="1200" u="sng" dirty="0" smtClean="0">
                <a:solidFill>
                  <a:srgbClr val="002060"/>
                </a:solidFill>
              </a:rPr>
              <a:t>Познавательно-исследовательской и опытно-экспериментальной деятельности</a:t>
            </a:r>
            <a:r>
              <a:rPr lang="ru-RU" sz="1200" u="sng" dirty="0" smtClean="0">
                <a:solidFill>
                  <a:srgbClr val="002060"/>
                </a:solidFill>
                <a:latin typeface="Times New Roman" pitchFamily="18" charset="0"/>
                <a:cs typeface="Times New Roman" pitchFamily="18" charset="0"/>
              </a:rPr>
              <a:t>» </a:t>
            </a:r>
            <a:r>
              <a:rPr lang="ru-RU" sz="1200" dirty="0">
                <a:solidFill>
                  <a:srgbClr val="002060"/>
                </a:solidFill>
              </a:rPr>
              <a:t>находится оборудование для проведения экспериментов и опытов: п</a:t>
            </a:r>
            <a:r>
              <a:rPr lang="ru-RU" sz="1200" dirty="0" smtClean="0">
                <a:solidFill>
                  <a:srgbClr val="002060"/>
                </a:solidFill>
              </a:rPr>
              <a:t>риродные </a:t>
            </a:r>
            <a:r>
              <a:rPr lang="ru-RU" sz="1200" dirty="0">
                <a:solidFill>
                  <a:srgbClr val="002060"/>
                </a:solidFill>
              </a:rPr>
              <a:t>материалы; образцы тканей, металлов, древесины, пластмасс; вещества; стеклянные и пластиковые сосуды и ёмкости; </a:t>
            </a:r>
            <a:r>
              <a:rPr lang="ru-RU" sz="1200" dirty="0" smtClean="0">
                <a:solidFill>
                  <a:srgbClr val="002060"/>
                </a:solidFill>
              </a:rPr>
              <a:t>приборы </a:t>
            </a:r>
            <a:r>
              <a:rPr lang="ru-RU" sz="1200" dirty="0">
                <a:solidFill>
                  <a:srgbClr val="002060"/>
                </a:solidFill>
              </a:rPr>
              <a:t>и инструменты для </a:t>
            </a:r>
            <a:r>
              <a:rPr lang="ru-RU" sz="1200" dirty="0" smtClean="0">
                <a:solidFill>
                  <a:srgbClr val="002060"/>
                </a:solidFill>
              </a:rPr>
              <a:t>практических </a:t>
            </a:r>
            <a:r>
              <a:rPr lang="ru-RU" sz="1200" dirty="0">
                <a:solidFill>
                  <a:srgbClr val="002060"/>
                </a:solidFill>
              </a:rPr>
              <a:t>исследований; защитные халаты, шапочки, перчатки; картотека опытов и экспериментов; настенные схемы; бланки для фиксирования результатов </a:t>
            </a:r>
            <a:r>
              <a:rPr lang="ru-RU" sz="1200" dirty="0" smtClean="0">
                <a:solidFill>
                  <a:srgbClr val="002060"/>
                </a:solidFill>
              </a:rPr>
              <a:t>исследований.</a:t>
            </a:r>
            <a:r>
              <a:rPr lang="ru-RU" sz="1200" dirty="0">
                <a:solidFill>
                  <a:srgbClr val="002060"/>
                </a:solidFill>
              </a:rPr>
              <a:t/>
            </a:r>
            <a:br>
              <a:rPr lang="ru-RU" sz="1200" dirty="0">
                <a:solidFill>
                  <a:srgbClr val="002060"/>
                </a:solidFill>
              </a:rPr>
            </a:br>
            <a:r>
              <a:rPr lang="ru-RU" sz="1200" u="sng" dirty="0" smtClean="0">
                <a:solidFill>
                  <a:srgbClr val="002060"/>
                </a:solidFill>
              </a:rPr>
              <a:t>Центр «</a:t>
            </a:r>
            <a:r>
              <a:rPr lang="ru-RU" sz="1200" u="sng" dirty="0" err="1" smtClean="0">
                <a:solidFill>
                  <a:srgbClr val="002060"/>
                </a:solidFill>
              </a:rPr>
              <a:t>Сенсорика</a:t>
            </a:r>
            <a:r>
              <a:rPr lang="ru-RU" sz="1200" u="sng" dirty="0" smtClean="0">
                <a:solidFill>
                  <a:srgbClr val="002060"/>
                </a:solidFill>
              </a:rPr>
              <a:t>»</a:t>
            </a:r>
            <a:r>
              <a:rPr lang="ru-RU" sz="1200" dirty="0" smtClean="0">
                <a:solidFill>
                  <a:srgbClr val="002060"/>
                </a:solidFill>
              </a:rPr>
              <a:t>  соседствует с центром </a:t>
            </a:r>
            <a:r>
              <a:rPr lang="ru-RU" sz="1200" dirty="0">
                <a:solidFill>
                  <a:srgbClr val="002060"/>
                </a:solidFill>
                <a:latin typeface="Times New Roman" pitchFamily="18" charset="0"/>
                <a:cs typeface="Times New Roman" pitchFamily="18" charset="0"/>
              </a:rPr>
              <a:t>«</a:t>
            </a:r>
            <a:r>
              <a:rPr lang="ru-RU" sz="1200" dirty="0">
                <a:solidFill>
                  <a:srgbClr val="002060"/>
                </a:solidFill>
              </a:rPr>
              <a:t>Познавательно-исследовательской и опытно-экспериментальной </a:t>
            </a:r>
            <a:r>
              <a:rPr lang="ru-RU" sz="1200" dirty="0" smtClean="0">
                <a:solidFill>
                  <a:srgbClr val="002060"/>
                </a:solidFill>
              </a:rPr>
              <a:t>деятельности»</a:t>
            </a:r>
            <a:r>
              <a:rPr lang="ru-RU" sz="1200" dirty="0" smtClean="0">
                <a:solidFill>
                  <a:srgbClr val="002060"/>
                </a:solidFill>
                <a:latin typeface="Times New Roman" pitchFamily="18" charset="0"/>
                <a:cs typeface="Times New Roman" pitchFamily="18" charset="0"/>
              </a:rPr>
              <a:t>, где </a:t>
            </a:r>
            <a:r>
              <a:rPr lang="ru-RU" sz="1200" dirty="0">
                <a:solidFill>
                  <a:srgbClr val="002060"/>
                </a:solidFill>
              </a:rPr>
              <a:t>о</a:t>
            </a:r>
            <a:r>
              <a:rPr lang="ru-RU" sz="1200" dirty="0" smtClean="0">
                <a:solidFill>
                  <a:srgbClr val="002060"/>
                </a:solidFill>
              </a:rPr>
              <a:t>рганизовано место для безопасных игр с песком и водой. Размещены </a:t>
            </a:r>
            <a:r>
              <a:rPr lang="ru-RU" sz="1200" dirty="0">
                <a:solidFill>
                  <a:srgbClr val="002060"/>
                </a:solidFill>
              </a:rPr>
              <a:t>пластиковые ёмкости с водой и песком </a:t>
            </a:r>
            <a:r>
              <a:rPr lang="ru-RU" sz="1200" dirty="0" smtClean="0">
                <a:solidFill>
                  <a:srgbClr val="002060"/>
                </a:solidFill>
              </a:rPr>
              <a:t>(кинетическим); </a:t>
            </a:r>
            <a:r>
              <a:rPr lang="ru-RU" sz="1200" dirty="0">
                <a:solidFill>
                  <a:srgbClr val="002060"/>
                </a:solidFill>
              </a:rPr>
              <a:t>игровые наборы для действий с этими материалами; природные материалы и </a:t>
            </a:r>
            <a:r>
              <a:rPr lang="ru-RU" sz="1200" dirty="0" smtClean="0">
                <a:solidFill>
                  <a:srgbClr val="002060"/>
                </a:solidFill>
              </a:rPr>
              <a:t>другие предметы </a:t>
            </a:r>
            <a:r>
              <a:rPr lang="ru-RU" sz="1200" dirty="0">
                <a:solidFill>
                  <a:srgbClr val="002060"/>
                </a:solidFill>
              </a:rPr>
              <a:t>для экспериментирования с водой и песком (пластиковые кубики, деревянные шарики, скорлупа орехов и т. д</a:t>
            </a:r>
            <a:r>
              <a:rPr lang="ru-RU" sz="1200" dirty="0" smtClean="0">
                <a:solidFill>
                  <a:srgbClr val="002060"/>
                </a:solidFill>
              </a:rPr>
              <a:t>.).</a:t>
            </a:r>
            <a:br>
              <a:rPr lang="ru-RU" sz="1200" dirty="0" smtClean="0">
                <a:solidFill>
                  <a:srgbClr val="002060"/>
                </a:solidFill>
              </a:rPr>
            </a:br>
            <a:r>
              <a:rPr lang="ru-RU" sz="1200" u="sng" dirty="0" smtClean="0">
                <a:solidFill>
                  <a:srgbClr val="002060"/>
                </a:solidFill>
              </a:rPr>
              <a:t>Центр «Конструирования»  </a:t>
            </a:r>
            <a:r>
              <a:rPr lang="ru-RU" sz="1200" dirty="0" smtClean="0">
                <a:solidFill>
                  <a:srgbClr val="002060"/>
                </a:solidFill>
              </a:rPr>
              <a:t>содержит  наборы элементов из различного материала и разной величины для </a:t>
            </a:r>
            <a:r>
              <a:rPr lang="ru-RU" sz="1200" dirty="0">
                <a:solidFill>
                  <a:srgbClr val="002060"/>
                </a:solidFill>
              </a:rPr>
              <a:t>моделирования и </a:t>
            </a:r>
            <a:r>
              <a:rPr lang="ru-RU" sz="1200" dirty="0" smtClean="0">
                <a:solidFill>
                  <a:srgbClr val="002060"/>
                </a:solidFill>
              </a:rPr>
              <a:t>конструирования</a:t>
            </a:r>
            <a:r>
              <a:rPr lang="ru-RU" sz="1200" dirty="0">
                <a:solidFill>
                  <a:srgbClr val="002060"/>
                </a:solidFill>
              </a:rPr>
              <a:t> </a:t>
            </a:r>
            <a:r>
              <a:rPr lang="ru-RU" sz="1200" dirty="0" smtClean="0">
                <a:solidFill>
                  <a:srgbClr val="002060"/>
                </a:solidFill>
              </a:rPr>
              <a:t>(кубики пластмассовые и деревянные, </a:t>
            </a:r>
            <a:r>
              <a:rPr lang="ru-RU" sz="1200" dirty="0" err="1" smtClean="0">
                <a:solidFill>
                  <a:srgbClr val="002060"/>
                </a:solidFill>
              </a:rPr>
              <a:t>пазлы</a:t>
            </a:r>
            <a:r>
              <a:rPr lang="ru-RU" sz="1200" dirty="0" smtClean="0">
                <a:solidFill>
                  <a:srgbClr val="002060"/>
                </a:solidFill>
              </a:rPr>
              <a:t>, мозаика, конструкторы разнообразной формы).</a:t>
            </a:r>
            <a:br>
              <a:rPr lang="ru-RU" sz="1200" dirty="0" smtClean="0">
                <a:solidFill>
                  <a:srgbClr val="002060"/>
                </a:solidFill>
              </a:rPr>
            </a:br>
            <a:r>
              <a:rPr lang="ru-RU" sz="1200" u="sng" dirty="0" smtClean="0">
                <a:solidFill>
                  <a:srgbClr val="002060"/>
                </a:solidFill>
              </a:rPr>
              <a:t>Центр «Математическое развитие»  </a:t>
            </a:r>
            <a:r>
              <a:rPr lang="ru-RU" sz="1200" dirty="0" smtClean="0">
                <a:solidFill>
                  <a:srgbClr val="002060"/>
                </a:solidFill>
              </a:rPr>
              <a:t>содержит  много различного материала по математике, соответствующего уровню развития детей:  наборы геометрических фигур для изучения формы из различного материала,   </a:t>
            </a:r>
            <a:r>
              <a:rPr lang="ru-RU" sz="1200" dirty="0">
                <a:solidFill>
                  <a:srgbClr val="002060"/>
                </a:solidFill>
              </a:rPr>
              <a:t/>
            </a:r>
            <a:br>
              <a:rPr lang="ru-RU" sz="1200" dirty="0">
                <a:solidFill>
                  <a:srgbClr val="002060"/>
                </a:solidFill>
              </a:rPr>
            </a:br>
            <a:r>
              <a:rPr lang="ru-RU" sz="1200" dirty="0" smtClean="0">
                <a:solidFill>
                  <a:srgbClr val="002060"/>
                </a:solidFill>
              </a:rPr>
              <a:t>Центр «Библиотека» совмещен с центом «Развития речи»,   содержащие  достаточное количество книг, которые разнообразны по тематике и жанру,  художественной форме и соответствуют уровню развития и интересам  воспитанников. Наглядные, раздаточные и дидактические  материалы  для развития речи разнообразны , отражают и поддерживают текущую деятельность группы в соответствии с возрастными особенностями детей.  </a:t>
            </a:r>
            <a:br>
              <a:rPr lang="ru-RU" sz="1200" dirty="0" smtClean="0">
                <a:solidFill>
                  <a:srgbClr val="002060"/>
                </a:solidFill>
              </a:rPr>
            </a:br>
            <a:r>
              <a:rPr lang="ru-RU" sz="1200" u="sng" dirty="0" smtClean="0">
                <a:solidFill>
                  <a:srgbClr val="002060"/>
                </a:solidFill>
              </a:rPr>
              <a:t>В центре «Патриотическое воспитание»  </a:t>
            </a:r>
            <a:r>
              <a:rPr lang="ru-RU" sz="1200" dirty="0" smtClean="0">
                <a:solidFill>
                  <a:srgbClr val="002060"/>
                </a:solidFill>
              </a:rPr>
              <a:t>размещены портрет президента РФ, флаг  и герб.   Матрешка – национальная игрушка . Достаточно наглядного и дидактического материала для  ознакомления  с русской и другими национальностями,  их культурой и социокультурными ценностями,  альбом «Наш поселок Анна»</a:t>
            </a:r>
            <a:br>
              <a:rPr lang="ru-RU" sz="1200" dirty="0" smtClean="0">
                <a:solidFill>
                  <a:srgbClr val="002060"/>
                </a:solidFill>
              </a:rPr>
            </a:br>
            <a:r>
              <a:rPr lang="ru-RU" sz="1200" u="sng" dirty="0" smtClean="0">
                <a:solidFill>
                  <a:srgbClr val="002060"/>
                </a:solidFill>
              </a:rPr>
              <a:t>Центр  «Безопасность»  </a:t>
            </a:r>
            <a:r>
              <a:rPr lang="ru-RU" sz="1200" dirty="0" smtClean="0">
                <a:solidFill>
                  <a:srgbClr val="002060"/>
                </a:solidFill>
              </a:rPr>
              <a:t>содержит  достаточно  наглядного материала  для изучения  правил пожарной безопасности, правил дорожного движения, дидактические игры для закрепления знаний</a:t>
            </a:r>
            <a:r>
              <a:rPr lang="ru-RU" sz="1200" dirty="0">
                <a:solidFill>
                  <a:srgbClr val="002060"/>
                </a:solidFill>
              </a:rPr>
              <a:t>. </a:t>
            </a:r>
            <a:r>
              <a:rPr lang="ru-RU" sz="1200" dirty="0" smtClean="0">
                <a:solidFill>
                  <a:srgbClr val="002060"/>
                </a:solidFill>
              </a:rPr>
              <a:t/>
            </a:r>
            <a:br>
              <a:rPr lang="ru-RU" sz="1200" dirty="0" smtClean="0">
                <a:solidFill>
                  <a:srgbClr val="002060"/>
                </a:solidFill>
              </a:rPr>
            </a:br>
            <a:r>
              <a:rPr lang="ru-RU" sz="1200" u="sng" dirty="0" smtClean="0">
                <a:solidFill>
                  <a:srgbClr val="002060"/>
                </a:solidFill>
              </a:rPr>
              <a:t>В  центре </a:t>
            </a:r>
            <a:r>
              <a:rPr lang="ru-RU" sz="1200" u="sng" dirty="0">
                <a:solidFill>
                  <a:srgbClr val="002060"/>
                </a:solidFill>
              </a:rPr>
              <a:t>«Гендерное  </a:t>
            </a:r>
            <a:r>
              <a:rPr lang="ru-RU" sz="1200" u="sng" dirty="0" smtClean="0">
                <a:solidFill>
                  <a:srgbClr val="002060"/>
                </a:solidFill>
              </a:rPr>
              <a:t>воспитание»</a:t>
            </a:r>
            <a:r>
              <a:rPr lang="ru-RU" sz="1200" dirty="0" smtClean="0">
                <a:solidFill>
                  <a:srgbClr val="002060"/>
                </a:solidFill>
              </a:rPr>
              <a:t>: </a:t>
            </a:r>
            <a:r>
              <a:rPr lang="ru-RU" sz="1200" dirty="0">
                <a:solidFill>
                  <a:srgbClr val="002060"/>
                </a:solidFill>
              </a:rPr>
              <a:t>зона девочек, зона мальчиков», представлены игрушки и атрибуты для игр девочек и мальчиков</a:t>
            </a:r>
            <a:r>
              <a:rPr lang="ru-RU" sz="1200" dirty="0" smtClean="0">
                <a:solidFill>
                  <a:srgbClr val="002060"/>
                </a:solidFill>
              </a:rPr>
              <a:t>.</a:t>
            </a:r>
            <a:br>
              <a:rPr lang="ru-RU" sz="1200" dirty="0" smtClean="0">
                <a:solidFill>
                  <a:srgbClr val="002060"/>
                </a:solidFill>
              </a:rPr>
            </a:br>
            <a:r>
              <a:rPr lang="ru-RU" sz="1200" dirty="0" smtClean="0">
                <a:solidFill>
                  <a:srgbClr val="002060"/>
                </a:solidFill>
                <a:latin typeface="Times New Roman" pitchFamily="18" charset="0"/>
                <a:cs typeface="Times New Roman" pitchFamily="18" charset="0"/>
              </a:rPr>
              <a:t>Среда  центов рабочего сектора организована</a:t>
            </a:r>
            <a:r>
              <a:rPr lang="ru-RU" sz="1200" dirty="0">
                <a:solidFill>
                  <a:srgbClr val="002060"/>
                </a:solidFill>
                <a:latin typeface="Times New Roman" pitchFamily="18" charset="0"/>
                <a:cs typeface="Times New Roman" pitchFamily="18" charset="0"/>
              </a:rPr>
              <a:t> </a:t>
            </a:r>
            <a:r>
              <a:rPr lang="ru-RU" sz="1200" dirty="0" smtClean="0">
                <a:solidFill>
                  <a:srgbClr val="002060"/>
                </a:solidFill>
                <a:latin typeface="Times New Roman" pitchFamily="18" charset="0"/>
                <a:cs typeface="Times New Roman" pitchFamily="18" charset="0"/>
              </a:rPr>
              <a:t> в </a:t>
            </a:r>
            <a:r>
              <a:rPr lang="ru-RU" sz="1200" dirty="0">
                <a:solidFill>
                  <a:srgbClr val="002060"/>
                </a:solidFill>
                <a:latin typeface="Times New Roman" pitchFamily="18" charset="0"/>
                <a:cs typeface="Times New Roman" pitchFamily="18" charset="0"/>
              </a:rPr>
              <a:t>соответствии с их </a:t>
            </a:r>
            <a:r>
              <a:rPr lang="ru-RU" sz="1200" dirty="0" smtClean="0">
                <a:solidFill>
                  <a:srgbClr val="002060"/>
                </a:solidFill>
                <a:latin typeface="Times New Roman" pitchFamily="18" charset="0"/>
                <a:cs typeface="Times New Roman" pitchFamily="18" charset="0"/>
              </a:rPr>
              <a:t>тематикой, удовлетворяет  интересам </a:t>
            </a:r>
            <a:r>
              <a:rPr lang="ru-RU" sz="1200" dirty="0">
                <a:solidFill>
                  <a:srgbClr val="002060"/>
                </a:solidFill>
                <a:latin typeface="Times New Roman" pitchFamily="18" charset="0"/>
                <a:cs typeface="Times New Roman" pitchFamily="18" charset="0"/>
              </a:rPr>
              <a:t>детей; </a:t>
            </a:r>
            <a:r>
              <a:rPr lang="ru-RU" sz="1200" dirty="0" smtClean="0">
                <a:solidFill>
                  <a:srgbClr val="002060"/>
                </a:solidFill>
                <a:latin typeface="Times New Roman" pitchFamily="18" charset="0"/>
                <a:cs typeface="Times New Roman" pitchFamily="18" charset="0"/>
              </a:rPr>
              <a:t> материальная база  наполняется с </a:t>
            </a:r>
            <a:r>
              <a:rPr lang="ru-RU" sz="1200" dirty="0">
                <a:solidFill>
                  <a:srgbClr val="002060"/>
                </a:solidFill>
                <a:latin typeface="Times New Roman" pitchFamily="18" charset="0"/>
                <a:cs typeface="Times New Roman" pitchFamily="18" charset="0"/>
              </a:rPr>
              <a:t>учётом возрастных особенностей воспитанников</a:t>
            </a:r>
            <a:r>
              <a:rPr lang="ru-RU" sz="1200" dirty="0" smtClean="0">
                <a:solidFill>
                  <a:srgbClr val="002060"/>
                </a:solidFill>
                <a:latin typeface="Times New Roman" pitchFamily="18" charset="0"/>
                <a:cs typeface="Times New Roman" pitchFamily="18" charset="0"/>
              </a:rPr>
              <a:t>; размещение материалов уголка доступно и удобно  </a:t>
            </a:r>
            <a:r>
              <a:rPr lang="ru-RU" sz="1200" dirty="0">
                <a:solidFill>
                  <a:srgbClr val="002060"/>
                </a:solidFill>
                <a:latin typeface="Times New Roman" pitchFamily="18" charset="0"/>
                <a:cs typeface="Times New Roman" pitchFamily="18" charset="0"/>
              </a:rPr>
              <a:t>каждому ребёнку; </a:t>
            </a:r>
            <a:r>
              <a:rPr lang="ru-RU" sz="1200" dirty="0" smtClean="0">
                <a:solidFill>
                  <a:srgbClr val="002060"/>
                </a:solidFill>
                <a:latin typeface="Times New Roman" pitchFamily="18" charset="0"/>
                <a:cs typeface="Times New Roman" pitchFamily="18" charset="0"/>
              </a:rPr>
              <a:t> </a:t>
            </a:r>
            <a:r>
              <a:rPr lang="ru-RU" sz="1200" dirty="0">
                <a:solidFill>
                  <a:srgbClr val="002060"/>
                </a:solidFill>
                <a:latin typeface="Times New Roman" pitchFamily="18" charset="0"/>
                <a:cs typeface="Times New Roman" pitchFamily="18" charset="0"/>
              </a:rPr>
              <a:t>в помещении группы </a:t>
            </a:r>
            <a:r>
              <a:rPr lang="ru-RU" sz="1200" dirty="0" smtClean="0">
                <a:solidFill>
                  <a:srgbClr val="002060"/>
                </a:solidFill>
                <a:latin typeface="Times New Roman" pitchFamily="18" charset="0"/>
                <a:cs typeface="Times New Roman" pitchFamily="18" charset="0"/>
              </a:rPr>
              <a:t> центры размещены оптимально относительно </a:t>
            </a:r>
            <a:r>
              <a:rPr lang="ru-RU" sz="1200" dirty="0">
                <a:solidFill>
                  <a:srgbClr val="002060"/>
                </a:solidFill>
                <a:latin typeface="Times New Roman" pitchFamily="18" charset="0"/>
                <a:cs typeface="Times New Roman" pitchFamily="18" charset="0"/>
              </a:rPr>
              <a:t>источника </a:t>
            </a:r>
            <a:r>
              <a:rPr lang="ru-RU" sz="1200" dirty="0" smtClean="0">
                <a:solidFill>
                  <a:srgbClr val="002060"/>
                </a:solidFill>
                <a:latin typeface="Times New Roman" pitchFamily="18" charset="0"/>
                <a:cs typeface="Times New Roman" pitchFamily="18" charset="0"/>
              </a:rPr>
              <a:t>света и  </a:t>
            </a:r>
            <a:r>
              <a:rPr lang="ru-RU" sz="1200" dirty="0">
                <a:solidFill>
                  <a:srgbClr val="002060"/>
                </a:solidFill>
                <a:latin typeface="Times New Roman" pitchFamily="18" charset="0"/>
                <a:cs typeface="Times New Roman" pitchFamily="18" charset="0"/>
              </a:rPr>
              <a:t>остальных тематических  </a:t>
            </a:r>
            <a:r>
              <a:rPr lang="ru-RU" sz="1200" dirty="0" smtClean="0">
                <a:solidFill>
                  <a:srgbClr val="002060"/>
                </a:solidFill>
                <a:latin typeface="Times New Roman" pitchFamily="18" charset="0"/>
                <a:cs typeface="Times New Roman" pitchFamily="18" charset="0"/>
              </a:rPr>
              <a:t>центров; учитываются  компоненты   для </a:t>
            </a:r>
            <a:r>
              <a:rPr lang="ru-RU" sz="1200" dirty="0">
                <a:solidFill>
                  <a:srgbClr val="002060"/>
                </a:solidFill>
                <a:latin typeface="Times New Roman" pitchFamily="18" charset="0"/>
                <a:cs typeface="Times New Roman" pitchFamily="18" charset="0"/>
              </a:rPr>
              <a:t>знакомства и изучения национального быта, искусства, промыслов и ремёсел, языка, </a:t>
            </a:r>
            <a:r>
              <a:rPr lang="ru-RU" sz="1200" dirty="0" smtClean="0">
                <a:solidFill>
                  <a:srgbClr val="002060"/>
                </a:solidFill>
                <a:latin typeface="Times New Roman" pitchFamily="18" charset="0"/>
                <a:cs typeface="Times New Roman" pitchFamily="18" charset="0"/>
              </a:rPr>
              <a:t>литературы, оформлено эстетично и привлекательно  </a:t>
            </a:r>
            <a:r>
              <a:rPr lang="ru-RU" sz="1200" dirty="0">
                <a:solidFill>
                  <a:srgbClr val="002060"/>
                </a:solidFill>
                <a:latin typeface="Times New Roman" pitchFamily="18" charset="0"/>
                <a:cs typeface="Times New Roman" pitchFamily="18" charset="0"/>
              </a:rPr>
              <a:t>для создания хорошего </a:t>
            </a:r>
            <a:r>
              <a:rPr lang="ru-RU" sz="1200" dirty="0" smtClean="0">
                <a:solidFill>
                  <a:srgbClr val="002060"/>
                </a:solidFill>
                <a:latin typeface="Times New Roman" pitchFamily="18" charset="0"/>
                <a:cs typeface="Times New Roman" pitchFamily="18" charset="0"/>
              </a:rPr>
              <a:t>настроения в течение всего дня, </a:t>
            </a:r>
            <a:r>
              <a:rPr lang="ru-RU" sz="1200" dirty="0" smtClean="0">
                <a:solidFill>
                  <a:srgbClr val="002060"/>
                </a:solidFill>
              </a:rPr>
              <a:t> </a:t>
            </a:r>
            <a:r>
              <a:rPr lang="ru-RU" sz="1200" dirty="0">
                <a:solidFill>
                  <a:srgbClr val="002060"/>
                </a:solidFill>
              </a:rPr>
              <a:t>чтобы воспитанникам было уютно, ведь здесь они проводят много </a:t>
            </a:r>
            <a:r>
              <a:rPr lang="ru-RU" sz="1200" dirty="0" smtClean="0">
                <a:solidFill>
                  <a:srgbClr val="002060"/>
                </a:solidFill>
              </a:rPr>
              <a:t>времени.</a:t>
            </a:r>
            <a:endParaRPr lang="ru-RU" sz="1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896769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p:cNvSpPr txBox="1">
            <a:spLocks/>
          </p:cNvSpPr>
          <p:nvPr/>
        </p:nvSpPr>
        <p:spPr>
          <a:xfrm>
            <a:off x="331151" y="5589240"/>
            <a:ext cx="6411333" cy="115212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endParaRPr lang="ru-RU" sz="1800" dirty="0" smtClean="0">
              <a:solidFill>
                <a:schemeClr val="accent3">
                  <a:lumMod val="20000"/>
                  <a:lumOff val="80000"/>
                </a:schemeClr>
              </a:solidFill>
              <a:effectLst>
                <a:outerShdw blurRad="38100" dist="38100" dir="2700000" algn="tl">
                  <a:srgbClr val="000000">
                    <a:alpha val="43137"/>
                  </a:srgbClr>
                </a:outerShdw>
              </a:effectLst>
            </a:endParaRPr>
          </a:p>
          <a:p>
            <a:pPr algn="ctr"/>
            <a:r>
              <a:rPr lang="ru-RU" sz="2700" dirty="0" smtClean="0">
                <a:solidFill>
                  <a:srgbClr val="002060"/>
                </a:solidFill>
                <a:effectLst>
                  <a:outerShdw blurRad="38100" dist="38100" dir="2700000" algn="tl">
                    <a:srgbClr val="000000">
                      <a:alpha val="43137"/>
                    </a:srgbClr>
                  </a:outerShdw>
                </a:effectLst>
              </a:rPr>
              <a:t>1.1.1</a:t>
            </a:r>
            <a:r>
              <a:rPr lang="ru-RU" sz="2700" dirty="0">
                <a:solidFill>
                  <a:srgbClr val="002060"/>
                </a:solidFill>
                <a:effectLst>
                  <a:outerShdw blurRad="38100" dist="38100" dir="2700000" algn="tl">
                    <a:srgbClr val="000000">
                      <a:alpha val="43137"/>
                    </a:srgbClr>
                  </a:outerShdw>
                </a:effectLst>
              </a:rPr>
              <a:t>.  Рабочий </a:t>
            </a:r>
            <a:r>
              <a:rPr lang="ru-RU" sz="2700" dirty="0" smtClean="0">
                <a:solidFill>
                  <a:srgbClr val="002060"/>
                </a:solidFill>
                <a:effectLst>
                  <a:outerShdw blurRad="38100" dist="38100" dir="2700000" algn="tl">
                    <a:srgbClr val="000000">
                      <a:alpha val="43137"/>
                    </a:srgbClr>
                  </a:outerShdw>
                </a:effectLst>
              </a:rPr>
              <a:t>сектор (центр «Живая и неживая природа")</a:t>
            </a:r>
          </a:p>
          <a:p>
            <a:pPr algn="ctr"/>
            <a:r>
              <a:rPr lang="ru-RU" sz="1800" dirty="0" smtClean="0">
                <a:solidFill>
                  <a:schemeClr val="accent3">
                    <a:lumMod val="20000"/>
                    <a:lumOff val="80000"/>
                  </a:schemeClr>
                </a:solidFill>
                <a:effectLst>
                  <a:outerShdw blurRad="38100" dist="38100" dir="2700000" algn="tl">
                    <a:srgbClr val="000000">
                      <a:alpha val="43137"/>
                    </a:srgbClr>
                  </a:outerShdw>
                </a:effectLst>
              </a:rPr>
              <a:t> </a:t>
            </a:r>
            <a:endParaRPr lang="ru-RU" sz="1800" dirty="0">
              <a:solidFill>
                <a:schemeClr val="accent3">
                  <a:lumMod val="20000"/>
                  <a:lumOff val="80000"/>
                </a:schemeClr>
              </a:solidFill>
              <a:effectLst>
                <a:outerShdw blurRad="38100" dist="38100" dir="2700000" algn="tl">
                  <a:srgbClr val="000000">
                    <a:alpha val="43137"/>
                  </a:srgbClr>
                </a:outerShdw>
              </a:effectLst>
            </a:endParaRPr>
          </a:p>
        </p:txBody>
      </p:sp>
      <p:sp>
        <p:nvSpPr>
          <p:cNvPr id="9" name="Заголовок 2"/>
          <p:cNvSpPr txBox="1">
            <a:spLocks/>
          </p:cNvSpPr>
          <p:nvPr/>
        </p:nvSpPr>
        <p:spPr>
          <a:xfrm>
            <a:off x="4184974" y="5758252"/>
            <a:ext cx="3550920" cy="109974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endParaRPr lang="ru-RU" sz="1600" dirty="0" smtClean="0">
              <a:solidFill>
                <a:schemeClr val="accent3">
                  <a:lumMod val="20000"/>
                  <a:lumOff val="80000"/>
                </a:schemeClr>
              </a:solidFill>
              <a:effectLst>
                <a:outerShdw blurRad="38100" dist="38100" dir="2700000" algn="tl">
                  <a:srgbClr val="000000">
                    <a:alpha val="43137"/>
                  </a:srgbClr>
                </a:outerShdw>
              </a:effectLst>
            </a:endParaRPr>
          </a:p>
        </p:txBody>
      </p:sp>
      <p:sp>
        <p:nvSpPr>
          <p:cNvPr id="10" name="Заголовок 2"/>
          <p:cNvSpPr txBox="1">
            <a:spLocks/>
          </p:cNvSpPr>
          <p:nvPr/>
        </p:nvSpPr>
        <p:spPr>
          <a:xfrm>
            <a:off x="8593534" y="6187064"/>
            <a:ext cx="3550920" cy="55430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endParaRPr lang="ru-RU" sz="1800" dirty="0" smtClean="0">
              <a:solidFill>
                <a:schemeClr val="accent3">
                  <a:lumMod val="20000"/>
                  <a:lumOff val="80000"/>
                </a:schemeClr>
              </a:solidFill>
              <a:effectLst>
                <a:outerShdw blurRad="38100" dist="38100" dir="2700000" algn="tl">
                  <a:srgbClr val="000000">
                    <a:alpha val="43137"/>
                  </a:srgbClr>
                </a:outerShdw>
              </a:effectLst>
            </a:endParaRPr>
          </a:p>
        </p:txBody>
      </p:sp>
      <p:sp>
        <p:nvSpPr>
          <p:cNvPr id="11" name="Заголовок 2"/>
          <p:cNvSpPr txBox="1">
            <a:spLocks/>
          </p:cNvSpPr>
          <p:nvPr/>
        </p:nvSpPr>
        <p:spPr>
          <a:xfrm>
            <a:off x="2665388" y="285728"/>
            <a:ext cx="4060501" cy="35290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2800" b="1" dirty="0" smtClean="0">
                <a:solidFill>
                  <a:srgbClr val="002060"/>
                </a:solidFill>
                <a:effectLst>
                  <a:outerShdw blurRad="38100" dist="38100" dir="2700000" algn="tl">
                    <a:srgbClr val="000000">
                      <a:alpha val="43137"/>
                    </a:srgbClr>
                  </a:outerShdw>
                </a:effectLst>
              </a:rPr>
              <a:t>1. РАБОЧИЙ СЕКТОР</a:t>
            </a:r>
            <a:endParaRPr lang="ru-RU" sz="2800" b="1" dirty="0">
              <a:solidFill>
                <a:srgbClr val="002060"/>
              </a:solidFill>
              <a:effectLst>
                <a:outerShdw blurRad="38100" dist="38100" dir="2700000" algn="tl">
                  <a:srgbClr val="000000">
                    <a:alpha val="43137"/>
                  </a:srgbClr>
                </a:outerShdw>
              </a:effectLst>
            </a:endParaRPr>
          </a:p>
        </p:txBody>
      </p:sp>
      <p:pic>
        <p:nvPicPr>
          <p:cNvPr id="16" name="Рисунок 15"/>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3034" b="3034"/>
          <a:stretch>
            <a:fillRect/>
          </a:stretch>
        </p:blipFill>
        <p:spPr>
          <a:xfrm>
            <a:off x="338405" y="908724"/>
            <a:ext cx="6338887" cy="4465637"/>
          </a:xfrm>
        </p:spPr>
      </p:pic>
      <p:pic>
        <p:nvPicPr>
          <p:cNvPr id="3" name="Рисунок 2"/>
          <p:cNvPicPr>
            <a:picLocks noGrp="1" noChangeAspect="1"/>
          </p:cNvPicPr>
          <p:nvPr>
            <p:ph type="pic" idx="10"/>
          </p:nvPr>
        </p:nvPicPr>
        <p:blipFill>
          <a:blip r:embed="rId4" cstate="print">
            <a:extLst>
              <a:ext uri="{28A0092B-C50C-407E-A947-70E740481C1C}">
                <a14:useLocalDpi xmlns:a14="http://schemas.microsoft.com/office/drawing/2010/main" xmlns="" val="0"/>
              </a:ext>
            </a:extLst>
          </a:blip>
          <a:srcRect l="8473" r="8473"/>
          <a:stretch>
            <a:fillRect/>
          </a:stretch>
        </p:blipFill>
        <p:spPr>
          <a:xfrm>
            <a:off x="7865909" y="220511"/>
            <a:ext cx="3673403" cy="5208753"/>
          </a:xfrm>
        </p:spPr>
      </p:pic>
      <p:sp>
        <p:nvSpPr>
          <p:cNvPr id="4" name="Прямоугольник 3"/>
          <p:cNvSpPr/>
          <p:nvPr/>
        </p:nvSpPr>
        <p:spPr>
          <a:xfrm>
            <a:off x="6665916" y="2549128"/>
            <a:ext cx="5040560" cy="4308872"/>
          </a:xfrm>
          <a:prstGeom prst="rect">
            <a:avLst/>
          </a:prstGeom>
        </p:spPr>
        <p:txBody>
          <a:bodyPr wrap="square">
            <a:spAutoFit/>
          </a:bodyPr>
          <a:lstStyle/>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dirty="0">
              <a:solidFill>
                <a:schemeClr val="accent3">
                  <a:lumMod val="20000"/>
                  <a:lumOff val="80000"/>
                </a:schemeClr>
              </a:solidFill>
              <a:effectLst>
                <a:outerShdw blurRad="38100" dist="38100" dir="2700000" algn="tl">
                  <a:srgbClr val="000000">
                    <a:alpha val="43137"/>
                  </a:srgbClr>
                </a:outerShdw>
              </a:effectLst>
            </a:endParaRPr>
          </a:p>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dirty="0">
              <a:solidFill>
                <a:schemeClr val="accent3">
                  <a:lumMod val="20000"/>
                  <a:lumOff val="80000"/>
                </a:schemeClr>
              </a:solidFill>
              <a:effectLst>
                <a:outerShdw blurRad="38100" dist="38100" dir="2700000" algn="tl">
                  <a:srgbClr val="000000">
                    <a:alpha val="43137"/>
                  </a:srgbClr>
                </a:outerShdw>
              </a:effectLst>
            </a:endParaRPr>
          </a:p>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dirty="0">
              <a:solidFill>
                <a:schemeClr val="accent3">
                  <a:lumMod val="20000"/>
                  <a:lumOff val="80000"/>
                </a:schemeClr>
              </a:solidFill>
              <a:effectLst>
                <a:outerShdw blurRad="38100" dist="38100" dir="2700000" algn="tl">
                  <a:srgbClr val="000000">
                    <a:alpha val="43137"/>
                  </a:srgbClr>
                </a:outerShdw>
              </a:effectLst>
            </a:endParaRPr>
          </a:p>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dirty="0">
              <a:solidFill>
                <a:schemeClr val="accent3">
                  <a:lumMod val="20000"/>
                  <a:lumOff val="80000"/>
                </a:schemeClr>
              </a:solidFill>
              <a:effectLst>
                <a:outerShdw blurRad="38100" dist="38100" dir="2700000" algn="tl">
                  <a:srgbClr val="000000">
                    <a:alpha val="43137"/>
                  </a:srgbClr>
                </a:outerShdw>
              </a:effectLst>
            </a:endParaRPr>
          </a:p>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sz="1600"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sz="1600" dirty="0">
              <a:solidFill>
                <a:schemeClr val="accent3">
                  <a:lumMod val="20000"/>
                  <a:lumOff val="80000"/>
                </a:schemeClr>
              </a:solidFill>
              <a:effectLst>
                <a:outerShdw blurRad="38100" dist="38100" dir="2700000" algn="tl">
                  <a:srgbClr val="000000">
                    <a:alpha val="43137"/>
                  </a:srgbClr>
                </a:outerShdw>
              </a:effectLst>
            </a:endParaRPr>
          </a:p>
          <a:p>
            <a:pPr algn="ctr"/>
            <a:r>
              <a:rPr lang="ru-RU" sz="2000" dirty="0" smtClean="0">
                <a:solidFill>
                  <a:srgbClr val="002060"/>
                </a:solidFill>
                <a:effectLst>
                  <a:outerShdw blurRad="38100" dist="38100" dir="2700000" algn="tl">
                    <a:srgbClr val="000000">
                      <a:alpha val="43137"/>
                    </a:srgbClr>
                  </a:outerShdw>
                </a:effectLst>
              </a:rPr>
              <a:t>1.1.2</a:t>
            </a:r>
            <a:r>
              <a:rPr lang="ru-RU" sz="2000" dirty="0">
                <a:solidFill>
                  <a:srgbClr val="002060"/>
                </a:solidFill>
                <a:effectLst>
                  <a:outerShdw blurRad="38100" dist="38100" dir="2700000" algn="tl">
                    <a:srgbClr val="000000">
                      <a:alpha val="43137"/>
                    </a:srgbClr>
                  </a:outerShdw>
                </a:effectLst>
              </a:rPr>
              <a:t>. Рабочий сектор (центры </a:t>
            </a:r>
            <a:r>
              <a:rPr lang="ru-RU" sz="2000" dirty="0" smtClean="0">
                <a:solidFill>
                  <a:srgbClr val="002060"/>
                </a:solidFill>
                <a:latin typeface="Times New Roman" pitchFamily="18" charset="0"/>
                <a:cs typeface="Times New Roman" pitchFamily="18" charset="0"/>
              </a:rPr>
              <a:t>«</a:t>
            </a:r>
            <a:r>
              <a:rPr lang="ru-RU" sz="2000" dirty="0">
                <a:solidFill>
                  <a:srgbClr val="002060"/>
                </a:solidFill>
              </a:rPr>
              <a:t>Познавательно-исследовательской и </a:t>
            </a:r>
            <a:r>
              <a:rPr lang="ru-RU" sz="2000" dirty="0" smtClean="0">
                <a:solidFill>
                  <a:srgbClr val="002060"/>
                </a:solidFill>
              </a:rPr>
              <a:t>опытно-экспериментальной </a:t>
            </a:r>
            <a:r>
              <a:rPr lang="ru-RU" sz="2000" dirty="0">
                <a:solidFill>
                  <a:srgbClr val="002060"/>
                </a:solidFill>
              </a:rPr>
              <a:t>деятельности</a:t>
            </a:r>
            <a:r>
              <a:rPr lang="ru-RU" sz="2000" dirty="0">
                <a:solidFill>
                  <a:srgbClr val="002060"/>
                </a:solidFill>
                <a:latin typeface="Times New Roman" pitchFamily="18" charset="0"/>
                <a:cs typeface="Times New Roman" pitchFamily="18" charset="0"/>
              </a:rPr>
              <a:t>»</a:t>
            </a:r>
            <a:r>
              <a:rPr lang="ru-RU" sz="2000" dirty="0">
                <a:solidFill>
                  <a:srgbClr val="002060"/>
                </a:solidFill>
                <a:effectLst>
                  <a:outerShdw blurRad="38100" dist="38100" dir="2700000" algn="tl">
                    <a:srgbClr val="000000">
                      <a:alpha val="43137"/>
                    </a:srgbClr>
                  </a:outerShdw>
                </a:effectLst>
              </a:rPr>
              <a:t>  и «</a:t>
            </a:r>
            <a:r>
              <a:rPr lang="ru-RU" sz="2000" dirty="0" err="1">
                <a:solidFill>
                  <a:srgbClr val="002060"/>
                </a:solidFill>
                <a:effectLst>
                  <a:outerShdw blurRad="38100" dist="38100" dir="2700000" algn="tl">
                    <a:srgbClr val="000000">
                      <a:alpha val="43137"/>
                    </a:srgbClr>
                  </a:outerShdw>
                </a:effectLst>
              </a:rPr>
              <a:t>Сенсорика</a:t>
            </a:r>
            <a:r>
              <a:rPr lang="ru-RU" sz="2000" dirty="0" smtClean="0">
                <a:solidFill>
                  <a:srgbClr val="002060"/>
                </a:solidFill>
                <a:effectLst>
                  <a:outerShdw blurRad="38100" dist="38100" dir="2700000" algn="tl">
                    <a:srgbClr val="000000">
                      <a:alpha val="43137"/>
                    </a:srgbClr>
                  </a:outerShdw>
                </a:effectLst>
              </a:rPr>
              <a:t>»)</a:t>
            </a:r>
            <a:endParaRPr lang="ru-RU" sz="20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946463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p:cNvSpPr txBox="1">
            <a:spLocks/>
          </p:cNvSpPr>
          <p:nvPr/>
        </p:nvSpPr>
        <p:spPr>
          <a:xfrm>
            <a:off x="331153" y="6187064"/>
            <a:ext cx="3550920" cy="670936"/>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endParaRPr lang="ru-RU" sz="2700" dirty="0" smtClean="0">
              <a:solidFill>
                <a:schemeClr val="accent3">
                  <a:lumMod val="20000"/>
                  <a:lumOff val="80000"/>
                </a:schemeClr>
              </a:solidFill>
              <a:effectLst>
                <a:outerShdw blurRad="38100" dist="38100" dir="2700000" algn="tl">
                  <a:srgbClr val="000000">
                    <a:alpha val="43137"/>
                  </a:srgbClr>
                </a:outerShdw>
              </a:effectLst>
            </a:endParaRPr>
          </a:p>
          <a:p>
            <a:pPr algn="ctr"/>
            <a:r>
              <a:rPr lang="ru-RU" sz="1800" dirty="0" smtClean="0">
                <a:solidFill>
                  <a:schemeClr val="accent3">
                    <a:lumMod val="20000"/>
                    <a:lumOff val="80000"/>
                  </a:schemeClr>
                </a:solidFill>
                <a:effectLst>
                  <a:outerShdw blurRad="38100" dist="38100" dir="2700000" algn="tl">
                    <a:srgbClr val="000000">
                      <a:alpha val="43137"/>
                    </a:srgbClr>
                  </a:outerShdw>
                </a:effectLst>
              </a:rPr>
              <a:t> </a:t>
            </a:r>
            <a:endParaRPr lang="ru-RU" sz="1800" dirty="0">
              <a:solidFill>
                <a:schemeClr val="accent3">
                  <a:lumMod val="20000"/>
                  <a:lumOff val="80000"/>
                </a:schemeClr>
              </a:solidFill>
              <a:effectLst>
                <a:outerShdw blurRad="38100" dist="38100" dir="2700000" algn="tl">
                  <a:srgbClr val="000000">
                    <a:alpha val="43137"/>
                  </a:srgbClr>
                </a:outerShdw>
              </a:effectLst>
            </a:endParaRPr>
          </a:p>
        </p:txBody>
      </p:sp>
      <p:sp>
        <p:nvSpPr>
          <p:cNvPr id="9" name="Заголовок 2"/>
          <p:cNvSpPr txBox="1">
            <a:spLocks/>
          </p:cNvSpPr>
          <p:nvPr/>
        </p:nvSpPr>
        <p:spPr>
          <a:xfrm>
            <a:off x="117748" y="5877272"/>
            <a:ext cx="4536504" cy="86409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rgbClr val="002060"/>
                </a:solidFill>
                <a:effectLst>
                  <a:outerShdw blurRad="38100" dist="38100" dir="2700000" algn="tl">
                    <a:srgbClr val="000000">
                      <a:alpha val="43137"/>
                    </a:srgbClr>
                  </a:outerShdw>
                </a:effectLst>
              </a:rPr>
              <a:t>1.1.3. </a:t>
            </a:r>
            <a:r>
              <a:rPr lang="ru-RU" sz="1800" dirty="0">
                <a:solidFill>
                  <a:srgbClr val="002060"/>
                </a:solidFill>
                <a:effectLst>
                  <a:outerShdw blurRad="38100" dist="38100" dir="2700000" algn="tl">
                    <a:srgbClr val="000000">
                      <a:alpha val="43137"/>
                    </a:srgbClr>
                  </a:outerShdw>
                </a:effectLst>
              </a:rPr>
              <a:t>Рабочий сектор </a:t>
            </a:r>
            <a:r>
              <a:rPr lang="ru-RU" sz="1800" dirty="0" smtClean="0">
                <a:solidFill>
                  <a:srgbClr val="002060"/>
                </a:solidFill>
                <a:effectLst>
                  <a:outerShdw blurRad="38100" dist="38100" dir="2700000" algn="tl">
                    <a:srgbClr val="000000">
                      <a:alpha val="43137"/>
                    </a:srgbClr>
                  </a:outerShdw>
                </a:effectLst>
              </a:rPr>
              <a:t>(центр </a:t>
            </a:r>
            <a:r>
              <a:rPr lang="ru-RU" sz="1800" dirty="0" smtClean="0">
                <a:solidFill>
                  <a:srgbClr val="002060"/>
                </a:solidFill>
                <a:latin typeface="Times New Roman" pitchFamily="18" charset="0"/>
                <a:cs typeface="Times New Roman" pitchFamily="18" charset="0"/>
              </a:rPr>
              <a:t>«</a:t>
            </a:r>
            <a:r>
              <a:rPr lang="ru-RU" sz="1800" dirty="0" smtClean="0">
                <a:solidFill>
                  <a:srgbClr val="002060"/>
                </a:solidFill>
              </a:rPr>
              <a:t>Конструирование»</a:t>
            </a:r>
            <a:r>
              <a:rPr lang="ru-RU" sz="1800" dirty="0" smtClean="0">
                <a:solidFill>
                  <a:srgbClr val="002060"/>
                </a:solidFill>
                <a:effectLst>
                  <a:outerShdw blurRad="38100" dist="38100" dir="2700000" algn="tl">
                    <a:srgbClr val="000000">
                      <a:alpha val="43137"/>
                    </a:srgbClr>
                  </a:outerShdw>
                </a:effectLst>
              </a:rPr>
              <a:t>)</a:t>
            </a:r>
          </a:p>
        </p:txBody>
      </p:sp>
      <p:sp>
        <p:nvSpPr>
          <p:cNvPr id="10" name="Заголовок 2"/>
          <p:cNvSpPr txBox="1">
            <a:spLocks/>
          </p:cNvSpPr>
          <p:nvPr/>
        </p:nvSpPr>
        <p:spPr>
          <a:xfrm>
            <a:off x="4510236" y="6021288"/>
            <a:ext cx="3528392" cy="72008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rgbClr val="002060"/>
                </a:solidFill>
                <a:effectLst>
                  <a:outerShdw blurRad="38100" dist="38100" dir="2700000" algn="tl">
                    <a:srgbClr val="000000">
                      <a:alpha val="43137"/>
                    </a:srgbClr>
                  </a:outerShdw>
                </a:effectLst>
              </a:rPr>
              <a:t>1.1.4. </a:t>
            </a:r>
            <a:r>
              <a:rPr lang="ru-RU" sz="1800" dirty="0">
                <a:solidFill>
                  <a:srgbClr val="002060"/>
                </a:solidFill>
                <a:effectLst>
                  <a:outerShdw blurRad="38100" dist="38100" dir="2700000" algn="tl">
                    <a:srgbClr val="000000">
                      <a:alpha val="43137"/>
                    </a:srgbClr>
                  </a:outerShdw>
                </a:effectLst>
              </a:rPr>
              <a:t>Рабочий сектор </a:t>
            </a:r>
            <a:r>
              <a:rPr lang="ru-RU" sz="1800" dirty="0" smtClean="0">
                <a:solidFill>
                  <a:srgbClr val="002060"/>
                </a:solidFill>
                <a:effectLst>
                  <a:outerShdw blurRad="38100" dist="38100" dir="2700000" algn="tl">
                    <a:srgbClr val="000000">
                      <a:alpha val="43137"/>
                    </a:srgbClr>
                  </a:outerShdw>
                </a:effectLst>
              </a:rPr>
              <a:t> (центр «Патриотическое воспитание»)</a:t>
            </a:r>
          </a:p>
        </p:txBody>
      </p:sp>
      <p:sp>
        <p:nvSpPr>
          <p:cNvPr id="11" name="Заголовок 2"/>
          <p:cNvSpPr txBox="1">
            <a:spLocks/>
          </p:cNvSpPr>
          <p:nvPr/>
        </p:nvSpPr>
        <p:spPr>
          <a:xfrm>
            <a:off x="3502127" y="44061"/>
            <a:ext cx="4060501" cy="35290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2400" b="1" dirty="0" smtClean="0">
                <a:solidFill>
                  <a:srgbClr val="002060"/>
                </a:solidFill>
                <a:effectLst>
                  <a:outerShdw blurRad="38100" dist="38100" dir="2700000" algn="tl">
                    <a:srgbClr val="000000">
                      <a:alpha val="43137"/>
                    </a:srgbClr>
                  </a:outerShdw>
                </a:effectLst>
              </a:rPr>
              <a:t>1. РАБОЧИЙ СЕКТОР</a:t>
            </a:r>
            <a:endParaRPr lang="ru-RU" sz="2400" b="1" dirty="0">
              <a:solidFill>
                <a:srgbClr val="002060"/>
              </a:solidFill>
              <a:effectLst>
                <a:outerShdw blurRad="38100" dist="38100" dir="2700000" algn="tl">
                  <a:srgbClr val="000000">
                    <a:alpha val="43137"/>
                  </a:srgbClr>
                </a:outerShdw>
              </a:effectLst>
            </a:endParaRPr>
          </a:p>
        </p:txBody>
      </p:sp>
      <p:pic>
        <p:nvPicPr>
          <p:cNvPr id="7" name="Рисунок 6"/>
          <p:cNvPicPr>
            <a:picLocks noGrp="1" noChangeAspect="1"/>
          </p:cNvPicPr>
          <p:nvPr>
            <p:ph type="pic" idx="13"/>
          </p:nvPr>
        </p:nvPicPr>
        <p:blipFill>
          <a:blip r:embed="rId3" cstate="print">
            <a:extLst>
              <a:ext uri="{28A0092B-C50C-407E-A947-70E740481C1C}">
                <a14:useLocalDpi xmlns:a14="http://schemas.microsoft.com/office/drawing/2010/main" xmlns="" val="0"/>
              </a:ext>
            </a:extLst>
          </a:blip>
          <a:srcRect l="4354" r="4354"/>
          <a:stretch>
            <a:fillRect/>
          </a:stretch>
        </p:blipFill>
        <p:spPr>
          <a:xfrm>
            <a:off x="8210550" y="547688"/>
            <a:ext cx="3860800" cy="5638800"/>
          </a:xfrm>
        </p:spPr>
      </p:pic>
      <p:pic>
        <p:nvPicPr>
          <p:cNvPr id="5" name="Рисунок 4"/>
          <p:cNvPicPr>
            <a:picLocks noGrp="1" noChangeAspect="1"/>
          </p:cNvPicPr>
          <p:nvPr>
            <p:ph type="pic" idx="1"/>
          </p:nvPr>
        </p:nvPicPr>
        <p:blipFill>
          <a:blip r:embed="rId4" cstate="print">
            <a:extLst>
              <a:ext uri="{28A0092B-C50C-407E-A947-70E740481C1C}">
                <a14:useLocalDpi xmlns:a14="http://schemas.microsoft.com/office/drawing/2010/main" xmlns="" val="0"/>
              </a:ext>
            </a:extLst>
          </a:blip>
          <a:srcRect l="2965" r="2965"/>
          <a:stretch>
            <a:fillRect/>
          </a:stretch>
        </p:blipFill>
        <p:spPr>
          <a:xfrm>
            <a:off x="117750" y="569628"/>
            <a:ext cx="3978274" cy="5638800"/>
          </a:xfrm>
        </p:spPr>
      </p:pic>
      <p:pic>
        <p:nvPicPr>
          <p:cNvPr id="2" name="Рисунок 1"/>
          <p:cNvPicPr>
            <a:picLocks noGrp="1" noChangeAspect="1"/>
          </p:cNvPicPr>
          <p:nvPr>
            <p:ph type="pic" idx="10"/>
          </p:nvPr>
        </p:nvPicPr>
        <p:blipFill>
          <a:blip r:embed="rId5" cstate="print">
            <a:extLst>
              <a:ext uri="{28A0092B-C50C-407E-A947-70E740481C1C}">
                <a14:useLocalDpi xmlns:a14="http://schemas.microsoft.com/office/drawing/2010/main" xmlns="" val="0"/>
              </a:ext>
            </a:extLst>
          </a:blip>
          <a:srcRect t="7249" b="7249"/>
          <a:stretch>
            <a:fillRect/>
          </a:stretch>
        </p:blipFill>
        <p:spPr>
          <a:xfrm>
            <a:off x="4233172" y="548264"/>
            <a:ext cx="3846513" cy="5638800"/>
          </a:xfrm>
        </p:spPr>
      </p:pic>
      <p:sp>
        <p:nvSpPr>
          <p:cNvPr id="3" name="Прямоугольник 2"/>
          <p:cNvSpPr/>
          <p:nvPr/>
        </p:nvSpPr>
        <p:spPr>
          <a:xfrm>
            <a:off x="8038631" y="4259998"/>
            <a:ext cx="3888431" cy="2585323"/>
          </a:xfrm>
          <a:prstGeom prst="rect">
            <a:avLst/>
          </a:prstGeom>
        </p:spPr>
        <p:txBody>
          <a:bodyPr wrap="square">
            <a:spAutoFit/>
          </a:bodyPr>
          <a:lstStyle/>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dirty="0">
              <a:solidFill>
                <a:schemeClr val="accent3">
                  <a:lumMod val="20000"/>
                  <a:lumOff val="80000"/>
                </a:schemeClr>
              </a:solidFill>
              <a:effectLst>
                <a:outerShdw blurRad="38100" dist="38100" dir="2700000" algn="tl">
                  <a:srgbClr val="000000">
                    <a:alpha val="43137"/>
                  </a:srgbClr>
                </a:outerShdw>
              </a:effectLst>
            </a:endParaRPr>
          </a:p>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dirty="0">
              <a:solidFill>
                <a:schemeClr val="accent3">
                  <a:lumMod val="20000"/>
                  <a:lumOff val="80000"/>
                </a:schemeClr>
              </a:solidFill>
              <a:effectLst>
                <a:outerShdw blurRad="38100" dist="38100" dir="2700000" algn="tl">
                  <a:srgbClr val="000000">
                    <a:alpha val="43137"/>
                  </a:srgbClr>
                </a:outerShdw>
              </a:effectLst>
            </a:endParaRPr>
          </a:p>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endParaRPr lang="ru-RU" dirty="0">
              <a:solidFill>
                <a:schemeClr val="accent3">
                  <a:lumMod val="20000"/>
                  <a:lumOff val="80000"/>
                </a:schemeClr>
              </a:solidFill>
              <a:effectLst>
                <a:outerShdw blurRad="38100" dist="38100" dir="2700000" algn="tl">
                  <a:srgbClr val="000000">
                    <a:alpha val="43137"/>
                  </a:srgbClr>
                </a:outerShdw>
              </a:effectLst>
            </a:endParaRPr>
          </a:p>
          <a:p>
            <a:pPr algn="ctr"/>
            <a:endParaRPr lang="ru-RU" dirty="0" smtClean="0">
              <a:solidFill>
                <a:schemeClr val="accent3">
                  <a:lumMod val="20000"/>
                  <a:lumOff val="80000"/>
                </a:schemeClr>
              </a:solidFill>
              <a:effectLst>
                <a:outerShdw blurRad="38100" dist="38100" dir="2700000" algn="tl">
                  <a:srgbClr val="000000">
                    <a:alpha val="43137"/>
                  </a:srgbClr>
                </a:outerShdw>
              </a:effectLst>
            </a:endParaRPr>
          </a:p>
          <a:p>
            <a:pPr algn="ctr"/>
            <a:r>
              <a:rPr lang="ru-RU" dirty="0" smtClean="0">
                <a:solidFill>
                  <a:srgbClr val="002060"/>
                </a:solidFill>
                <a:effectLst>
                  <a:outerShdw blurRad="38100" dist="38100" dir="2700000" algn="tl">
                    <a:srgbClr val="000000">
                      <a:alpha val="43137"/>
                    </a:srgbClr>
                  </a:outerShdw>
                </a:effectLst>
              </a:rPr>
              <a:t>1.1.5. </a:t>
            </a:r>
            <a:r>
              <a:rPr lang="ru-RU" dirty="0">
                <a:solidFill>
                  <a:srgbClr val="002060"/>
                </a:solidFill>
                <a:effectLst>
                  <a:outerShdw blurRad="38100" dist="38100" dir="2700000" algn="tl">
                    <a:srgbClr val="000000">
                      <a:alpha val="43137"/>
                    </a:srgbClr>
                  </a:outerShdw>
                </a:effectLst>
              </a:rPr>
              <a:t>Рабочий сектор  (</a:t>
            </a:r>
            <a:r>
              <a:rPr lang="ru-RU" dirty="0" smtClean="0">
                <a:solidFill>
                  <a:srgbClr val="002060"/>
                </a:solidFill>
                <a:effectLst>
                  <a:outerShdw blurRad="38100" dist="38100" dir="2700000" algn="tl">
                    <a:srgbClr val="000000">
                      <a:alpha val="43137"/>
                    </a:srgbClr>
                  </a:outerShdw>
                </a:effectLst>
              </a:rPr>
              <a:t>центры «Библиотека» и «Развитие речи»)</a:t>
            </a:r>
            <a:endParaRPr lang="ru-RU"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1674333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p:cNvSpPr txBox="1">
            <a:spLocks/>
          </p:cNvSpPr>
          <p:nvPr/>
        </p:nvSpPr>
        <p:spPr>
          <a:xfrm>
            <a:off x="-89042" y="6237312"/>
            <a:ext cx="6903535" cy="562458"/>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chemeClr val="accent3">
                    <a:lumMod val="20000"/>
                    <a:lumOff val="80000"/>
                  </a:schemeClr>
                </a:solidFill>
                <a:effectLst>
                  <a:outerShdw blurRad="38100" dist="38100" dir="2700000" algn="tl">
                    <a:srgbClr val="000000">
                      <a:alpha val="43137"/>
                    </a:srgbClr>
                  </a:outerShdw>
                </a:effectLst>
              </a:rPr>
              <a:t>                                                     </a:t>
            </a:r>
          </a:p>
          <a:p>
            <a:pPr algn="ctr"/>
            <a:r>
              <a:rPr lang="ru-RU" sz="1800" dirty="0" smtClean="0">
                <a:solidFill>
                  <a:srgbClr val="002060"/>
                </a:solidFill>
                <a:effectLst>
                  <a:outerShdw blurRad="38100" dist="38100" dir="2700000" algn="tl">
                    <a:srgbClr val="000000">
                      <a:alpha val="43137"/>
                    </a:srgbClr>
                  </a:outerShdw>
                </a:effectLst>
              </a:rPr>
              <a:t>                                  1.6. </a:t>
            </a:r>
            <a:r>
              <a:rPr lang="ru-RU" sz="1800" dirty="0">
                <a:solidFill>
                  <a:srgbClr val="002060"/>
                </a:solidFill>
                <a:effectLst>
                  <a:outerShdw blurRad="38100" dist="38100" dir="2700000" algn="tl">
                    <a:srgbClr val="000000">
                      <a:alpha val="43137"/>
                    </a:srgbClr>
                  </a:outerShdw>
                </a:effectLst>
              </a:rPr>
              <a:t>Рабочий </a:t>
            </a:r>
            <a:r>
              <a:rPr lang="ru-RU" sz="1800" dirty="0" smtClean="0">
                <a:solidFill>
                  <a:srgbClr val="002060"/>
                </a:solidFill>
                <a:effectLst>
                  <a:outerShdw blurRad="38100" dist="38100" dir="2700000" algn="tl">
                    <a:srgbClr val="000000">
                      <a:alpha val="43137"/>
                    </a:srgbClr>
                  </a:outerShdw>
                </a:effectLst>
              </a:rPr>
              <a:t>сектор</a:t>
            </a:r>
          </a:p>
          <a:p>
            <a:pPr algn="ctr"/>
            <a:r>
              <a:rPr lang="ru-RU" sz="1800" dirty="0" smtClean="0">
                <a:solidFill>
                  <a:srgbClr val="002060"/>
                </a:solidFill>
                <a:effectLst>
                  <a:outerShdw blurRad="38100" dist="38100" dir="2700000" algn="tl">
                    <a:srgbClr val="000000">
                      <a:alpha val="43137"/>
                    </a:srgbClr>
                  </a:outerShdw>
                </a:effectLst>
              </a:rPr>
              <a:t>                                   (центр «Безопасность»)</a:t>
            </a:r>
            <a:endParaRPr lang="ru-RU" sz="1800" dirty="0">
              <a:solidFill>
                <a:srgbClr val="002060"/>
              </a:solidFill>
              <a:effectLst>
                <a:outerShdw blurRad="38100" dist="38100" dir="2700000" algn="tl">
                  <a:srgbClr val="000000">
                    <a:alpha val="43137"/>
                  </a:srgbClr>
                </a:outerShdw>
              </a:effectLst>
            </a:endParaRPr>
          </a:p>
        </p:txBody>
      </p:sp>
      <p:sp>
        <p:nvSpPr>
          <p:cNvPr id="10" name="Заголовок 2"/>
          <p:cNvSpPr txBox="1">
            <a:spLocks/>
          </p:cNvSpPr>
          <p:nvPr/>
        </p:nvSpPr>
        <p:spPr>
          <a:xfrm>
            <a:off x="8166816" y="6097506"/>
            <a:ext cx="3977640" cy="702264"/>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rgbClr val="002060"/>
                </a:solidFill>
                <a:effectLst>
                  <a:outerShdw blurRad="38100" dist="38100" dir="2700000" algn="tl">
                    <a:srgbClr val="000000">
                      <a:alpha val="43137"/>
                    </a:srgbClr>
                  </a:outerShdw>
                </a:effectLst>
              </a:rPr>
              <a:t>1.7. </a:t>
            </a:r>
            <a:r>
              <a:rPr lang="ru-RU" sz="1800" dirty="0">
                <a:solidFill>
                  <a:srgbClr val="002060"/>
                </a:solidFill>
                <a:effectLst>
                  <a:outerShdw blurRad="38100" dist="38100" dir="2700000" algn="tl">
                    <a:srgbClr val="000000">
                      <a:alpha val="43137"/>
                    </a:srgbClr>
                  </a:outerShdw>
                </a:effectLst>
              </a:rPr>
              <a:t>Рабочий сектор </a:t>
            </a:r>
            <a:endParaRPr lang="ru-RU" sz="1800" dirty="0" smtClean="0">
              <a:solidFill>
                <a:srgbClr val="002060"/>
              </a:solidFill>
              <a:effectLst>
                <a:outerShdw blurRad="38100" dist="38100" dir="2700000" algn="tl">
                  <a:srgbClr val="000000">
                    <a:alpha val="43137"/>
                  </a:srgbClr>
                </a:outerShdw>
              </a:effectLst>
            </a:endParaRPr>
          </a:p>
          <a:p>
            <a:pPr algn="ctr"/>
            <a:r>
              <a:rPr lang="ru-RU" sz="1800" dirty="0" smtClean="0">
                <a:solidFill>
                  <a:srgbClr val="002060"/>
                </a:solidFill>
                <a:effectLst>
                  <a:outerShdw blurRad="38100" dist="38100" dir="2700000" algn="tl">
                    <a:srgbClr val="000000">
                      <a:alpha val="43137"/>
                    </a:srgbClr>
                  </a:outerShdw>
                </a:effectLst>
              </a:rPr>
              <a:t>(центр «Гендерное воспитание»)</a:t>
            </a:r>
            <a:endParaRPr lang="ru-RU" sz="1800" dirty="0">
              <a:solidFill>
                <a:srgbClr val="002060"/>
              </a:solidFill>
              <a:effectLst>
                <a:outerShdw blurRad="38100" dist="38100" dir="2700000" algn="tl">
                  <a:srgbClr val="000000">
                    <a:alpha val="43137"/>
                  </a:srgbClr>
                </a:outerShdw>
              </a:effectLst>
            </a:endParaRPr>
          </a:p>
        </p:txBody>
      </p:sp>
      <p:sp>
        <p:nvSpPr>
          <p:cNvPr id="14" name="Заголовок 2"/>
          <p:cNvSpPr txBox="1">
            <a:spLocks/>
          </p:cNvSpPr>
          <p:nvPr/>
        </p:nvSpPr>
        <p:spPr>
          <a:xfrm>
            <a:off x="4327418" y="5995689"/>
            <a:ext cx="4247760" cy="80408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endParaRPr lang="ru-RU" sz="1800" dirty="0">
              <a:solidFill>
                <a:schemeClr val="accent3">
                  <a:lumMod val="20000"/>
                  <a:lumOff val="80000"/>
                </a:schemeClr>
              </a:solidFill>
              <a:effectLst>
                <a:outerShdw blurRad="38100" dist="38100" dir="2700000" algn="tl">
                  <a:srgbClr val="000000">
                    <a:alpha val="43137"/>
                  </a:srgbClr>
                </a:outerShdw>
              </a:effectLst>
            </a:endParaRPr>
          </a:p>
        </p:txBody>
      </p:sp>
      <p:sp>
        <p:nvSpPr>
          <p:cNvPr id="15" name="Заголовок 2"/>
          <p:cNvSpPr txBox="1">
            <a:spLocks/>
          </p:cNvSpPr>
          <p:nvPr/>
        </p:nvSpPr>
        <p:spPr>
          <a:xfrm>
            <a:off x="3502127" y="44061"/>
            <a:ext cx="4060501" cy="35290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2400" b="1" dirty="0" smtClean="0">
                <a:solidFill>
                  <a:srgbClr val="002060"/>
                </a:solidFill>
                <a:effectLst>
                  <a:outerShdw blurRad="38100" dist="38100" dir="2700000" algn="tl">
                    <a:srgbClr val="000000">
                      <a:alpha val="43137"/>
                    </a:srgbClr>
                  </a:outerShdw>
                </a:effectLst>
              </a:rPr>
              <a:t>1. РАБОЧИЙ СЕКТОР</a:t>
            </a:r>
            <a:endParaRPr lang="ru-RU" sz="2400" b="1" dirty="0">
              <a:solidFill>
                <a:srgbClr val="002060"/>
              </a:solidFill>
              <a:effectLst>
                <a:outerShdw blurRad="38100" dist="38100" dir="2700000" algn="tl">
                  <a:srgbClr val="000000">
                    <a:alpha val="43137"/>
                  </a:srgbClr>
                </a:outerShdw>
              </a:effectLst>
            </a:endParaRPr>
          </a:p>
        </p:txBody>
      </p:sp>
      <p:pic>
        <p:nvPicPr>
          <p:cNvPr id="5" name="Рисунок 4"/>
          <p:cNvPicPr>
            <a:picLocks noGrp="1" noChangeAspect="1"/>
          </p:cNvPicPr>
          <p:nvPr>
            <p:ph type="pic" idx="13"/>
          </p:nvPr>
        </p:nvPicPr>
        <p:blipFill>
          <a:blip r:embed="rId3" cstate="print">
            <a:extLst>
              <a:ext uri="{28A0092B-C50C-407E-A947-70E740481C1C}">
                <a14:useLocalDpi xmlns:a14="http://schemas.microsoft.com/office/drawing/2010/main" xmlns="" val="0"/>
              </a:ext>
            </a:extLst>
          </a:blip>
          <a:srcRect l="23543" r="23543"/>
          <a:stretch>
            <a:fillRect/>
          </a:stretch>
        </p:blipFill>
        <p:spPr>
          <a:xfrm>
            <a:off x="117750" y="548680"/>
            <a:ext cx="3978274" cy="5638800"/>
          </a:xfrm>
        </p:spPr>
      </p:pic>
      <p:pic>
        <p:nvPicPr>
          <p:cNvPr id="3" name="Рисунок 2"/>
          <p:cNvPicPr>
            <a:picLocks noGrp="1" noChangeAspect="1"/>
          </p:cNvPicPr>
          <p:nvPr>
            <p:ph type="pic" idx="1"/>
          </p:nvPr>
        </p:nvPicPr>
        <p:blipFill>
          <a:blip r:embed="rId4" cstate="print">
            <a:extLst>
              <a:ext uri="{28A0092B-C50C-407E-A947-70E740481C1C}">
                <a14:useLocalDpi xmlns:a14="http://schemas.microsoft.com/office/drawing/2010/main" xmlns="" val="0"/>
              </a:ext>
            </a:extLst>
          </a:blip>
          <a:srcRect t="7963" b="7963"/>
          <a:stretch>
            <a:fillRect/>
          </a:stretch>
        </p:blipFill>
        <p:spPr>
          <a:xfrm>
            <a:off x="8166103" y="598488"/>
            <a:ext cx="3978274" cy="2830512"/>
          </a:xfrm>
        </p:spPr>
      </p:pic>
      <p:pic>
        <p:nvPicPr>
          <p:cNvPr id="7" name="Рисунок 6"/>
          <p:cNvPicPr>
            <a:picLocks noGrp="1" noChangeAspect="1"/>
          </p:cNvPicPr>
          <p:nvPr>
            <p:ph type="pic" idx="10"/>
          </p:nvPr>
        </p:nvPicPr>
        <p:blipFill>
          <a:blip r:embed="rId5" cstate="print">
            <a:extLst>
              <a:ext uri="{28A0092B-C50C-407E-A947-70E740481C1C}">
                <a14:useLocalDpi xmlns:a14="http://schemas.microsoft.com/office/drawing/2010/main" xmlns="" val="0"/>
              </a:ext>
            </a:extLst>
          </a:blip>
          <a:srcRect t="5786" b="5786"/>
          <a:stretch>
            <a:fillRect/>
          </a:stretch>
        </p:blipFill>
        <p:spPr>
          <a:xfrm>
            <a:off x="4149728" y="549275"/>
            <a:ext cx="3978274" cy="5638800"/>
          </a:xfrm>
        </p:spPr>
      </p:pic>
      <p:sp>
        <p:nvSpPr>
          <p:cNvPr id="11" name="Рисунок 1"/>
          <p:cNvSpPr txBox="1">
            <a:spLocks/>
          </p:cNvSpPr>
          <p:nvPr/>
        </p:nvSpPr>
        <p:spPr>
          <a:xfrm>
            <a:off x="8166816" y="3417912"/>
            <a:ext cx="3977640" cy="2819400"/>
          </a:xfrm>
          <a:prstGeom prst="rect">
            <a:avLst/>
          </a:prstGeom>
          <a:solidFill>
            <a:schemeClr val="bg1">
              <a:lumMod val="85000"/>
              <a:lumOff val="15000"/>
            </a:schemeClr>
          </a:solidFill>
        </p:spPr>
      </p:sp>
      <p:pic>
        <p:nvPicPr>
          <p:cNvPr id="1026" name="Picture 2" descr="C:\Users\николай\Pictures\Фото РППС\DSCN2985.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166816" y="3400698"/>
            <a:ext cx="3977640" cy="28366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507759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2"/>
          <p:cNvSpPr txBox="1">
            <a:spLocks/>
          </p:cNvSpPr>
          <p:nvPr/>
        </p:nvSpPr>
        <p:spPr>
          <a:xfrm>
            <a:off x="-89040" y="6031262"/>
            <a:ext cx="4060501" cy="640129"/>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endParaRPr lang="ru-RU" sz="1800" dirty="0" smtClean="0">
              <a:solidFill>
                <a:schemeClr val="accent3">
                  <a:lumMod val="20000"/>
                  <a:lumOff val="80000"/>
                </a:schemeClr>
              </a:solidFill>
              <a:effectLst>
                <a:outerShdw blurRad="38100" dist="38100" dir="2700000" algn="tl">
                  <a:srgbClr val="000000">
                    <a:alpha val="43137"/>
                  </a:srgbClr>
                </a:outerShdw>
              </a:effectLst>
            </a:endParaRPr>
          </a:p>
        </p:txBody>
      </p:sp>
      <p:sp>
        <p:nvSpPr>
          <p:cNvPr id="10" name="Заголовок 2"/>
          <p:cNvSpPr txBox="1">
            <a:spLocks/>
          </p:cNvSpPr>
          <p:nvPr/>
        </p:nvSpPr>
        <p:spPr>
          <a:xfrm>
            <a:off x="7594610" y="4643446"/>
            <a:ext cx="4249842" cy="70226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rgbClr val="002060"/>
                </a:solidFill>
                <a:effectLst>
                  <a:outerShdw blurRad="38100" dist="38100" dir="2700000" algn="tl">
                    <a:srgbClr val="000000">
                      <a:alpha val="43137"/>
                    </a:srgbClr>
                  </a:outerShdw>
                </a:effectLst>
              </a:rPr>
              <a:t>1.9. </a:t>
            </a:r>
            <a:r>
              <a:rPr lang="ru-RU" sz="1800" dirty="0">
                <a:solidFill>
                  <a:srgbClr val="002060"/>
                </a:solidFill>
                <a:effectLst>
                  <a:outerShdw blurRad="38100" dist="38100" dir="2700000" algn="tl">
                    <a:srgbClr val="000000">
                      <a:alpha val="43137"/>
                    </a:srgbClr>
                  </a:outerShdw>
                </a:effectLst>
              </a:rPr>
              <a:t>Рабочий сектор </a:t>
            </a:r>
            <a:endParaRPr lang="ru-RU" sz="1800" dirty="0" smtClean="0">
              <a:solidFill>
                <a:srgbClr val="002060"/>
              </a:solidFill>
              <a:effectLst>
                <a:outerShdw blurRad="38100" dist="38100" dir="2700000" algn="tl">
                  <a:srgbClr val="000000">
                    <a:alpha val="43137"/>
                  </a:srgbClr>
                </a:outerShdw>
              </a:effectLst>
            </a:endParaRPr>
          </a:p>
          <a:p>
            <a:pPr algn="ctr"/>
            <a:r>
              <a:rPr lang="ru-RU" sz="1800" dirty="0" smtClean="0">
                <a:solidFill>
                  <a:srgbClr val="002060"/>
                </a:solidFill>
                <a:effectLst>
                  <a:outerShdw blurRad="38100" dist="38100" dir="2700000" algn="tl">
                    <a:srgbClr val="000000">
                      <a:alpha val="43137"/>
                    </a:srgbClr>
                  </a:outerShdw>
                </a:effectLst>
              </a:rPr>
              <a:t>(организация хранения раздаточного </a:t>
            </a:r>
            <a:r>
              <a:rPr lang="ru-RU" sz="1800" dirty="0">
                <a:solidFill>
                  <a:srgbClr val="002060"/>
                </a:solidFill>
                <a:effectLst>
                  <a:outerShdw blurRad="38100" dist="38100" dir="2700000" algn="tl">
                    <a:srgbClr val="000000">
                      <a:alpha val="43137"/>
                    </a:srgbClr>
                  </a:outerShdw>
                </a:effectLst>
              </a:rPr>
              <a:t>и </a:t>
            </a:r>
            <a:r>
              <a:rPr lang="ru-RU" sz="1800" dirty="0" smtClean="0">
                <a:solidFill>
                  <a:srgbClr val="002060"/>
                </a:solidFill>
                <a:effectLst>
                  <a:outerShdw blurRad="38100" dist="38100" dir="2700000" algn="tl">
                    <a:srgbClr val="000000">
                      <a:alpha val="43137"/>
                    </a:srgbClr>
                  </a:outerShdw>
                </a:effectLst>
              </a:rPr>
              <a:t>демонстрационного материала </a:t>
            </a:r>
            <a:r>
              <a:rPr lang="ru-RU" sz="1800" dirty="0">
                <a:solidFill>
                  <a:srgbClr val="002060"/>
                </a:solidFill>
                <a:effectLst>
                  <a:outerShdw blurRad="38100" dist="38100" dir="2700000" algn="tl">
                    <a:srgbClr val="000000">
                      <a:alpha val="43137"/>
                    </a:srgbClr>
                  </a:outerShdw>
                </a:effectLst>
              </a:rPr>
              <a:t>для познавательного и речевого развития)</a:t>
            </a:r>
          </a:p>
        </p:txBody>
      </p:sp>
      <p:sp>
        <p:nvSpPr>
          <p:cNvPr id="14" name="Заголовок 2"/>
          <p:cNvSpPr txBox="1">
            <a:spLocks/>
          </p:cNvSpPr>
          <p:nvPr/>
        </p:nvSpPr>
        <p:spPr>
          <a:xfrm>
            <a:off x="333772" y="5301213"/>
            <a:ext cx="6192688" cy="79629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dirty="0" smtClean="0">
                <a:solidFill>
                  <a:srgbClr val="002060"/>
                </a:solidFill>
                <a:effectLst>
                  <a:outerShdw blurRad="38100" dist="38100" dir="2700000" algn="tl">
                    <a:srgbClr val="000000">
                      <a:alpha val="43137"/>
                    </a:srgbClr>
                  </a:outerShdw>
                </a:effectLst>
              </a:rPr>
              <a:t>1.8. </a:t>
            </a:r>
            <a:r>
              <a:rPr lang="ru-RU" sz="1800" dirty="0">
                <a:solidFill>
                  <a:srgbClr val="002060"/>
                </a:solidFill>
                <a:effectLst>
                  <a:outerShdw blurRad="38100" dist="38100" dir="2700000" algn="tl">
                    <a:srgbClr val="000000">
                      <a:alpha val="43137"/>
                    </a:srgbClr>
                  </a:outerShdw>
                </a:effectLst>
              </a:rPr>
              <a:t>Рабочий сектор </a:t>
            </a:r>
            <a:endParaRPr lang="ru-RU" sz="1800" dirty="0" smtClean="0">
              <a:solidFill>
                <a:srgbClr val="002060"/>
              </a:solidFill>
              <a:effectLst>
                <a:outerShdw blurRad="38100" dist="38100" dir="2700000" algn="tl">
                  <a:srgbClr val="000000">
                    <a:alpha val="43137"/>
                  </a:srgbClr>
                </a:outerShdw>
              </a:effectLst>
            </a:endParaRPr>
          </a:p>
          <a:p>
            <a:pPr algn="ctr"/>
            <a:r>
              <a:rPr lang="ru-RU" sz="1800" dirty="0" smtClean="0">
                <a:solidFill>
                  <a:srgbClr val="002060"/>
                </a:solidFill>
                <a:effectLst>
                  <a:outerShdw blurRad="38100" dist="38100" dir="2700000" algn="tl">
                    <a:srgbClr val="000000">
                      <a:alpha val="43137"/>
                    </a:srgbClr>
                  </a:outerShdw>
                </a:effectLst>
              </a:rPr>
              <a:t>(центр  «Математическое развитие»)</a:t>
            </a:r>
            <a:endParaRPr lang="ru-RU" sz="1800" dirty="0">
              <a:solidFill>
                <a:srgbClr val="002060"/>
              </a:solidFill>
              <a:effectLst>
                <a:outerShdw blurRad="38100" dist="38100" dir="2700000" algn="tl">
                  <a:srgbClr val="000000">
                    <a:alpha val="43137"/>
                  </a:srgbClr>
                </a:outerShdw>
              </a:effectLst>
            </a:endParaRPr>
          </a:p>
        </p:txBody>
      </p:sp>
      <p:sp>
        <p:nvSpPr>
          <p:cNvPr id="15" name="Заголовок 2"/>
          <p:cNvSpPr txBox="1">
            <a:spLocks/>
          </p:cNvSpPr>
          <p:nvPr/>
        </p:nvSpPr>
        <p:spPr>
          <a:xfrm>
            <a:off x="3502127" y="44061"/>
            <a:ext cx="4060501" cy="35290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2400" b="1" dirty="0" smtClean="0">
                <a:solidFill>
                  <a:srgbClr val="002060"/>
                </a:solidFill>
                <a:effectLst>
                  <a:outerShdw blurRad="38100" dist="38100" dir="2700000" algn="tl">
                    <a:srgbClr val="000000">
                      <a:alpha val="43137"/>
                    </a:srgbClr>
                  </a:outerShdw>
                </a:effectLst>
              </a:rPr>
              <a:t>1. РАБОЧИЙ СЕКТОР</a:t>
            </a:r>
            <a:endParaRPr lang="ru-RU" sz="2400" b="1" dirty="0">
              <a:solidFill>
                <a:srgbClr val="002060"/>
              </a:solidFill>
              <a:effectLst>
                <a:outerShdw blurRad="38100" dist="38100" dir="2700000" algn="tl">
                  <a:srgbClr val="000000">
                    <a:alpha val="43137"/>
                  </a:srgbClr>
                </a:outerShdw>
              </a:effectLst>
            </a:endParaRPr>
          </a:p>
        </p:txBody>
      </p:sp>
      <p:pic>
        <p:nvPicPr>
          <p:cNvPr id="12" name="Рисунок 11"/>
          <p:cNvPicPr>
            <a:picLocks noGrp="1" noChangeAspect="1"/>
          </p:cNvPicPr>
          <p:nvPr>
            <p:ph type="pic" idx="13"/>
          </p:nvPr>
        </p:nvPicPr>
        <p:blipFill>
          <a:blip r:embed="rId3" cstate="print">
            <a:extLst>
              <a:ext uri="{28A0092B-C50C-407E-A947-70E740481C1C}">
                <a14:useLocalDpi xmlns:a14="http://schemas.microsoft.com/office/drawing/2010/main" xmlns="" val="0"/>
              </a:ext>
            </a:extLst>
          </a:blip>
          <a:srcRect t="5927" b="5927"/>
          <a:stretch>
            <a:fillRect/>
          </a:stretch>
        </p:blipFill>
        <p:spPr>
          <a:xfrm>
            <a:off x="333772" y="764704"/>
            <a:ext cx="6553200" cy="4332288"/>
          </a:xfrm>
        </p:spPr>
      </p:pic>
      <p:sp>
        <p:nvSpPr>
          <p:cNvPr id="13" name="Рисунок 12"/>
          <p:cNvSpPr>
            <a:spLocks noGrp="1"/>
          </p:cNvSpPr>
          <p:nvPr>
            <p:ph type="pic" idx="10"/>
          </p:nvPr>
        </p:nvSpPr>
        <p:spPr>
          <a:xfrm>
            <a:off x="8211187" y="609600"/>
            <a:ext cx="3669703" cy="3462342"/>
          </a:xfrm>
        </p:spPr>
      </p:sp>
      <p:pic>
        <p:nvPicPr>
          <p:cNvPr id="2050" name="Picture 2" descr="G:\DCIM\107NIKON\DSCN3153.JPG"/>
          <p:cNvPicPr>
            <a:picLocks noChangeAspect="1" noChangeArrowheads="1"/>
          </p:cNvPicPr>
          <p:nvPr/>
        </p:nvPicPr>
        <p:blipFill>
          <a:blip r:embed="rId4" cstate="print"/>
          <a:srcRect/>
          <a:stretch>
            <a:fillRect/>
          </a:stretch>
        </p:blipFill>
        <p:spPr bwMode="auto">
          <a:xfrm>
            <a:off x="7451734" y="642918"/>
            <a:ext cx="4500594" cy="3375445"/>
          </a:xfrm>
          <a:prstGeom prst="rect">
            <a:avLst/>
          </a:prstGeom>
          <a:noFill/>
        </p:spPr>
      </p:pic>
    </p:spTree>
    <p:extLst>
      <p:ext uri="{BB962C8B-B14F-4D97-AF65-F5344CB8AC3E}">
        <p14:creationId xmlns:p14="http://schemas.microsoft.com/office/powerpoint/2010/main" xmlns="" val="3764027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idx="1"/>
          </p:nvPr>
        </p:nvPicPr>
        <p:blipFill>
          <a:blip r:embed="rId3" cstate="print">
            <a:extLst>
              <a:ext uri="{28A0092B-C50C-407E-A947-70E740481C1C}">
                <a14:useLocalDpi xmlns:a14="http://schemas.microsoft.com/office/drawing/2010/main" xmlns="" val="0"/>
              </a:ext>
            </a:extLst>
          </a:blip>
          <a:srcRect t="3480" b="3480"/>
          <a:stretch>
            <a:fillRect/>
          </a:stretch>
        </p:blipFill>
        <p:spPr>
          <a:xfrm>
            <a:off x="477791" y="476672"/>
            <a:ext cx="3978274" cy="5638800"/>
          </a:xfrm>
        </p:spPr>
      </p:pic>
      <p:sp>
        <p:nvSpPr>
          <p:cNvPr id="3" name="Заголовок 2"/>
          <p:cNvSpPr>
            <a:spLocks noGrp="1"/>
          </p:cNvSpPr>
          <p:nvPr>
            <p:ph type="title"/>
          </p:nvPr>
        </p:nvSpPr>
        <p:spPr>
          <a:xfrm>
            <a:off x="693813" y="6094420"/>
            <a:ext cx="3960440" cy="609600"/>
          </a:xfrm>
        </p:spPr>
        <p:txBody>
          <a:bodyPr>
            <a:normAutofit/>
          </a:bodyPr>
          <a:lstStyle/>
          <a:p>
            <a:pPr algn="ctr"/>
            <a:r>
              <a:rPr lang="ru-RU" sz="1600" dirty="0">
                <a:solidFill>
                  <a:srgbClr val="002060"/>
                </a:solidFill>
                <a:effectLst>
                  <a:outerShdw blurRad="38100" dist="38100" dir="2700000" algn="tl">
                    <a:srgbClr val="000000">
                      <a:alpha val="43137"/>
                    </a:srgbClr>
                  </a:outerShdw>
                </a:effectLst>
              </a:rPr>
              <a:t>2.1.  Активный сектор </a:t>
            </a:r>
            <a:r>
              <a:rPr lang="ru-RU" sz="1600" dirty="0" smtClean="0">
                <a:solidFill>
                  <a:srgbClr val="002060"/>
                </a:solidFill>
                <a:effectLst>
                  <a:outerShdw blurRad="38100" dist="38100" dir="2700000" algn="tl">
                    <a:srgbClr val="000000">
                      <a:alpha val="43137"/>
                    </a:srgbClr>
                  </a:outerShdw>
                </a:effectLst>
              </a:rPr>
              <a:t/>
            </a:r>
            <a:br>
              <a:rPr lang="ru-RU" sz="1600" dirty="0" smtClean="0">
                <a:solidFill>
                  <a:srgbClr val="002060"/>
                </a:solidFill>
                <a:effectLst>
                  <a:outerShdw blurRad="38100" dist="38100" dir="2700000" algn="tl">
                    <a:srgbClr val="000000">
                      <a:alpha val="43137"/>
                    </a:srgbClr>
                  </a:outerShdw>
                </a:effectLst>
              </a:rPr>
            </a:br>
            <a:r>
              <a:rPr lang="ru-RU" sz="1600" dirty="0" smtClean="0">
                <a:solidFill>
                  <a:srgbClr val="002060"/>
                </a:solidFill>
                <a:effectLst>
                  <a:outerShdw blurRad="38100" dist="38100" dir="2700000" algn="tl">
                    <a:srgbClr val="000000">
                      <a:alpha val="43137"/>
                    </a:srgbClr>
                  </a:outerShdw>
                </a:effectLst>
              </a:rPr>
              <a:t>(</a:t>
            </a:r>
            <a:r>
              <a:rPr lang="ru-RU" sz="1600" dirty="0">
                <a:solidFill>
                  <a:srgbClr val="002060"/>
                </a:solidFill>
                <a:effectLst>
                  <a:outerShdw blurRad="38100" dist="38100" dir="2700000" algn="tl">
                    <a:srgbClr val="000000">
                      <a:alpha val="43137"/>
                    </a:srgbClr>
                  </a:outerShdw>
                </a:effectLst>
              </a:rPr>
              <a:t>ц</a:t>
            </a:r>
            <a:r>
              <a:rPr lang="ru-RU" sz="1600" dirty="0" smtClean="0">
                <a:solidFill>
                  <a:srgbClr val="002060"/>
                </a:solidFill>
                <a:effectLst>
                  <a:outerShdw blurRad="38100" dist="38100" dir="2700000" algn="tl">
                    <a:srgbClr val="000000">
                      <a:alpha val="43137"/>
                    </a:srgbClr>
                  </a:outerShdw>
                </a:effectLst>
              </a:rPr>
              <a:t>ентр «Физкультура и спорт»)</a:t>
            </a:r>
            <a:endParaRPr lang="ru-RU" sz="1600" dirty="0">
              <a:solidFill>
                <a:srgbClr val="002060"/>
              </a:solidFill>
              <a:effectLst>
                <a:outerShdw blurRad="38100" dist="38100" dir="2700000" algn="tl">
                  <a:srgbClr val="000000">
                    <a:alpha val="43137"/>
                  </a:srgbClr>
                </a:outerShdw>
              </a:effectLst>
            </a:endParaRPr>
          </a:p>
        </p:txBody>
      </p:sp>
      <p:sp>
        <p:nvSpPr>
          <p:cNvPr id="6" name="Заголовок 2"/>
          <p:cNvSpPr txBox="1">
            <a:spLocks/>
          </p:cNvSpPr>
          <p:nvPr/>
        </p:nvSpPr>
        <p:spPr>
          <a:xfrm>
            <a:off x="3502127" y="44061"/>
            <a:ext cx="4060501" cy="352905"/>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3200" b="0" i="0" kern="1200" baseline="0">
                <a:solidFill>
                  <a:schemeClr val="accent2"/>
                </a:solidFill>
                <a:latin typeface="+mj-lt"/>
                <a:ea typeface="+mj-ea"/>
                <a:cs typeface="+mj-cs"/>
              </a:defRPr>
            </a:lvl1pPr>
          </a:lstStyle>
          <a:p>
            <a:pPr algn="ctr"/>
            <a:r>
              <a:rPr lang="ru-RU" sz="1800" b="1" dirty="0" smtClean="0">
                <a:solidFill>
                  <a:srgbClr val="002060"/>
                </a:solidFill>
                <a:effectLst>
                  <a:outerShdw blurRad="38100" dist="38100" dir="2700000" algn="tl">
                    <a:srgbClr val="000000">
                      <a:alpha val="43137"/>
                    </a:srgbClr>
                  </a:outerShdw>
                </a:effectLst>
              </a:rPr>
              <a:t>2. АКТИВНЫЙ СЕКТОР</a:t>
            </a:r>
            <a:endParaRPr lang="ru-RU" sz="1800" b="1" dirty="0">
              <a:solidFill>
                <a:srgbClr val="002060"/>
              </a:solidFill>
              <a:effectLst>
                <a:outerShdw blurRad="38100" dist="38100" dir="2700000" algn="tl">
                  <a:srgbClr val="000000">
                    <a:alpha val="43137"/>
                  </a:srgbClr>
                </a:outerShdw>
              </a:effectLst>
            </a:endParaRPr>
          </a:p>
        </p:txBody>
      </p:sp>
      <p:sp>
        <p:nvSpPr>
          <p:cNvPr id="2" name="Прямоугольник 1"/>
          <p:cNvSpPr/>
          <p:nvPr/>
        </p:nvSpPr>
        <p:spPr>
          <a:xfrm>
            <a:off x="4942286" y="1052739"/>
            <a:ext cx="6840759" cy="4832092"/>
          </a:xfrm>
          <a:prstGeom prst="rect">
            <a:avLst/>
          </a:prstGeom>
        </p:spPr>
        <p:txBody>
          <a:bodyPr wrap="square">
            <a:spAutoFit/>
          </a:bodyPr>
          <a:lstStyle/>
          <a:p>
            <a:r>
              <a:rPr lang="ru-RU" sz="1400" dirty="0" smtClean="0">
                <a:solidFill>
                  <a:srgbClr val="002060"/>
                </a:solidFill>
              </a:rPr>
              <a:t>Активный сектор содержит следующие центры: «Физкультура и спорт», «Сюжетно-ролевые игры», «Мир звуков и музыки», «Театрализация», которые  обеспечивают двигательную, игровую (ролевые игры) и музыкально-театрализованную активность в соответствии  с ООП ДОУ и возрастом воспитанников.  В центре «Физкультура и спорт» размещено оборудование , способствующее развитию разнообразных  умений: шведская стенка</a:t>
            </a:r>
            <a:r>
              <a:rPr lang="ru-RU" sz="1400" dirty="0">
                <a:solidFill>
                  <a:srgbClr val="002060"/>
                </a:solidFill>
              </a:rPr>
              <a:t>,</a:t>
            </a:r>
            <a:r>
              <a:rPr lang="ru-RU" sz="1400" dirty="0" smtClean="0">
                <a:solidFill>
                  <a:srgbClr val="002060"/>
                </a:solidFill>
              </a:rPr>
              <a:t>  набор мячей различной величины и из разного материала,  кегли, многофункциональные веревки, которые соединяются друг с другом, мешочки с песком, нетрадиционное оборудование – </a:t>
            </a:r>
            <a:r>
              <a:rPr lang="ru-RU" sz="1400" dirty="0" err="1" smtClean="0">
                <a:solidFill>
                  <a:srgbClr val="002060"/>
                </a:solidFill>
              </a:rPr>
              <a:t>коррегирующие</a:t>
            </a:r>
            <a:r>
              <a:rPr lang="ru-RU" sz="1400" dirty="0" smtClean="0">
                <a:solidFill>
                  <a:srgbClr val="002060"/>
                </a:solidFill>
              </a:rPr>
              <a:t> дорожки.  Оборудование регулярно пополняется и меняется </a:t>
            </a:r>
            <a:r>
              <a:rPr lang="ru-RU" sz="1400" dirty="0">
                <a:solidFill>
                  <a:srgbClr val="002060"/>
                </a:solidFill>
              </a:rPr>
              <a:t> </a:t>
            </a:r>
            <a:r>
              <a:rPr lang="ru-RU" sz="1400" dirty="0" smtClean="0">
                <a:solidFill>
                  <a:srgbClr val="002060"/>
                </a:solidFill>
              </a:rPr>
              <a:t>по мере необходимости. Для ролевых игр отведена четко ограниченная часть помещения с пространством для игры  - «Магазин»,  «Кухня»,  «Дочки-матери» («Семья»), «Парикмахерская», «Больница», «Автопарковка»,  «Дорожное движение»,  «Строители», «Пожарные».  Отведено доступное для детей место для хранения реквизита к играм. Игровые пространства наполнены атрибутами соответствующими  теме, позволяющие  формировать половую идентичность.  Центр «Мир звуков и музыки»  наполнен  различными музыкальными  и шумовыми инструментами ( в том числе изготовленными своими руками вместе с воспитанниками),  имеется реквизит для танцев.  Центр «Театрализация» наполнен атрибутами для театрализованной деятельности – ширма-занавес, декорации </a:t>
            </a:r>
            <a:r>
              <a:rPr lang="ru-RU" sz="1400" dirty="0">
                <a:solidFill>
                  <a:srgbClr val="002060"/>
                </a:solidFill>
              </a:rPr>
              <a:t>для инсценировок </a:t>
            </a:r>
            <a:r>
              <a:rPr lang="ru-RU" sz="1400" dirty="0" smtClean="0">
                <a:solidFill>
                  <a:srgbClr val="002060"/>
                </a:solidFill>
              </a:rPr>
              <a:t>сказок, наборы </a:t>
            </a:r>
            <a:r>
              <a:rPr lang="ru-RU" sz="1400" dirty="0">
                <a:solidFill>
                  <a:srgbClr val="002060"/>
                </a:solidFill>
              </a:rPr>
              <a:t>кукольного и пальчикового </a:t>
            </a:r>
            <a:r>
              <a:rPr lang="ru-RU" sz="1400" dirty="0" smtClean="0">
                <a:solidFill>
                  <a:srgbClr val="002060"/>
                </a:solidFill>
              </a:rPr>
              <a:t>театров, театр теней, </a:t>
            </a:r>
            <a:r>
              <a:rPr lang="ru-RU" sz="1400" dirty="0">
                <a:solidFill>
                  <a:srgbClr val="002060"/>
                </a:solidFill>
              </a:rPr>
              <a:t>маски и костюмы персонажей для детей</a:t>
            </a:r>
            <a:r>
              <a:rPr lang="ru-RU" sz="1400" dirty="0" smtClean="0">
                <a:solidFill>
                  <a:srgbClr val="002060"/>
                </a:solidFill>
              </a:rPr>
              <a:t> ( </a:t>
            </a:r>
            <a:r>
              <a:rPr lang="ru-RU" sz="1400" dirty="0">
                <a:solidFill>
                  <a:srgbClr val="002060"/>
                </a:solidFill>
              </a:rPr>
              <a:t>в том числе изготовленными своими руками вместе с </a:t>
            </a:r>
            <a:r>
              <a:rPr lang="ru-RU" sz="1400" dirty="0" smtClean="0">
                <a:solidFill>
                  <a:srgbClr val="002060"/>
                </a:solidFill>
              </a:rPr>
              <a:t>воспитанниками).  </a:t>
            </a:r>
            <a:r>
              <a:rPr lang="ru-RU" sz="1400" dirty="0">
                <a:solidFill>
                  <a:srgbClr val="002060"/>
                </a:solidFill>
              </a:rPr>
              <a:t/>
            </a:r>
            <a:br>
              <a:rPr lang="ru-RU" sz="1400" dirty="0">
                <a:solidFill>
                  <a:srgbClr val="002060"/>
                </a:solidFill>
              </a:rPr>
            </a:br>
            <a:endParaRPr lang="ru-RU" sz="1400" dirty="0">
              <a:solidFill>
                <a:srgbClr val="002060"/>
              </a:solidFill>
            </a:endParaRPr>
          </a:p>
        </p:txBody>
      </p:sp>
    </p:spTree>
    <p:extLst>
      <p:ext uri="{BB962C8B-B14F-4D97-AF65-F5344CB8AC3E}">
        <p14:creationId xmlns:p14="http://schemas.microsoft.com/office/powerpoint/2010/main" xmlns="" val="4956790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Тема1">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duationAlbum_16x9">
      <a:dk1>
        <a:sysClr val="windowText" lastClr="000000"/>
      </a:dk1>
      <a:lt1>
        <a:sysClr val="window" lastClr="FFFFFF"/>
      </a:lt1>
      <a:dk2>
        <a:srgbClr val="292929"/>
      </a:dk2>
      <a:lt2>
        <a:srgbClr val="DDDDDD"/>
      </a:lt2>
      <a:accent1>
        <a:srgbClr val="E1AC16"/>
      </a:accent1>
      <a:accent2>
        <a:srgbClr val="1E83DE"/>
      </a:accent2>
      <a:accent3>
        <a:srgbClr val="BA1010"/>
      </a:accent3>
      <a:accent4>
        <a:srgbClr val="DC7106"/>
      </a:accent4>
      <a:accent5>
        <a:srgbClr val="407F21"/>
      </a:accent5>
      <a:accent6>
        <a:srgbClr val="6C4576"/>
      </a:accent6>
      <a:hlink>
        <a:srgbClr val="E1AC16"/>
      </a:hlink>
      <a:folHlink>
        <a:srgbClr val="969696"/>
      </a:folHlink>
    </a:clrScheme>
    <a:fontScheme name="GraduationAlbum_16x9">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6313D3F-4C96-479C-A8EF-55F4C04482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Тема1</Template>
  <TotalTime>0</TotalTime>
  <Words>1125</Words>
  <Application>Microsoft Office PowerPoint</Application>
  <PresentationFormat>Произвольный</PresentationFormat>
  <Paragraphs>138</Paragraphs>
  <Slides>19</Slides>
  <Notes>19</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Тема1</vt:lpstr>
      <vt:lpstr>___Средняя группа (4-5 лет)__  ________________________________31 воспитанник___________________ )</vt:lpstr>
      <vt:lpstr>Вход в группу, нижняя левая точка</vt:lpstr>
      <vt:lpstr>Вид из центра группы на  вход в помещение</vt:lpstr>
      <vt:lpstr>1. Рабочий сектор содержит следующие центры: «Живая  и неживая природа», «Познавательно-исследовательской и опытно-экспериментальной деятельности», «Сенсорика», «Конструирование», «Математическое развитие», «Библиотека», «Развитие речи» «Патриотическое воспитание», «Безопасность». В центре «Живая и неживая природа» размещены  муляжи овощей и фруктов, фигуры животных,  наборы картинок с изображениями животных, птиц, насекомых, альбом «Времена года»,  коллекции природных минералов, семян деревьев и овощей, крупы., природный материал (шишки, желуди, каштаны и др.) В группе подобраны растения безопасные для детей, за которыми осуществляется ежедневный уход,  оформлен паспорт имеющихся  растений. Уход за растениями осуществляется дежурными. Есть всё необходимое  по уходу за растениями  (фартуки, лейки, совочки, лопатки для рыхления, салфетки для протирания пыли и т. д.). Оформлен  календарь природы, соответствующий возрасту детей.   В центре «Познавательно-исследовательской и опытно-экспериментальной деятельности» находится оборудование для проведения экспериментов и опытов: природные материалы; образцы тканей, металлов, древесины, пластмасс; вещества; стеклянные и пластиковые сосуды и ёмкости; приборы и инструменты для практических исследований; защитные халаты, шапочки, перчатки; картотека опытов и экспериментов; настенные схемы; бланки для фиксирования результатов исследований. Центр «Сенсорика»  соседствует с центром «Познавательно-исследовательской и опытно-экспериментальной деятельности», где организовано место для безопасных игр с песком и водой. Размещены пластиковые ёмкости с водой и песком (кинетическим); игровые наборы для действий с этими материалами; природные материалы и другие предметы для экспериментирования с водой и песком (пластиковые кубики, деревянные шарики, скорлупа орехов и т. д.). Центр «Конструирования»  содержит  наборы элементов из различного материала и разной величины для моделирования и конструирования (кубики пластмассовые и деревянные, пазлы, мозаика, конструкторы разнообразной формы). Центр «Математическое развитие»  содержит  много различного материала по математике, соответствующего уровню развития детей:  наборы геометрических фигур для изучения формы из различного материала,    Центр «Библиотека» совмещен с центом «Развития речи»,   содержащие  достаточное количество книг, которые разнообразны по тематике и жанру,  художественной форме и соответствуют уровню развития и интересам  воспитанников. Наглядные, раздаточные и дидактические  материалы  для развития речи разнообразны , отражают и поддерживают текущую деятельность группы в соответствии с возрастными особенностями детей.   В центре «Патриотическое воспитание»  размещены портрет президента РФ, флаг  и герб.   Матрешка – национальная игрушка . Достаточно наглядного и дидактического материала для  ознакомления  с русской и другими национальностями,  их культурой и социокультурными ценностями,  альбом «Наш поселок Анна» Центр  «Безопасность»  содержит  достаточно  наглядного материала  для изучения  правил пожарной безопасности, правил дорожного движения, дидактические игры для закрепления знаний.  В  центре «Гендерное  воспитание»: зона девочек, зона мальчиков», представлены игрушки и атрибуты для игр девочек и мальчиков. Среда  центов рабочего сектора организована  в соответствии с их тематикой, удовлетворяет  интересам детей;  материальная база  наполняется с учётом возрастных особенностей воспитанников; размещение материалов уголка доступно и удобно  каждому ребёнку;  в помещении группы  центры размещены оптимально относительно источника света и  остальных тематических  центров; учитываются  компоненты   для знакомства и изучения национального быта, искусства, промыслов и ремёсел, языка, литературы, оформлено эстетично и привлекательно  для создания хорошего настроения в течение всего дня,  чтобы воспитанникам было уютно, ведь здесь они проводят много времени.</vt:lpstr>
      <vt:lpstr>Слайд 5</vt:lpstr>
      <vt:lpstr>Слайд 6</vt:lpstr>
      <vt:lpstr>Слайд 7</vt:lpstr>
      <vt:lpstr>Слайд 8</vt:lpstr>
      <vt:lpstr>2.1.  Активный сектор  (центр «Физкультура и спорт»)</vt:lpstr>
      <vt:lpstr>Слайд 10</vt:lpstr>
      <vt:lpstr>Слайд 11</vt:lpstr>
      <vt:lpstr>2.2.4. Активный сектор  (центр  «Сюжетно-ролевые игры» «Парикмахерская»)</vt:lpstr>
      <vt:lpstr>  2.2.4. Активный сектор  (центр «Мир звуков и музыки» )</vt:lpstr>
      <vt:lpstr>Слайд 14</vt:lpstr>
      <vt:lpstr>Слайд 15</vt:lpstr>
      <vt:lpstr>Слайд 16</vt:lpstr>
      <vt:lpstr>Слайд 17</vt:lpstr>
      <vt:lpstr>Слайд 18</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2018-04-22T15:15:56Z</dcterms:created>
  <dcterms:modified xsi:type="dcterms:W3CDTF">2018-12-17T10:05:31Z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TC028133329991</vt:lpwstr>
  </property>
</Properties>
</file>